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ink/ink1.xml" ContentType="application/inkml+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1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ink/ink1.xml><?xml version="1.0" encoding="utf-8"?>
<inkml:ink xmlns:inkml="http://www.w3.org/2003/InkML">
  <inkml:definitions>
    <inkml:context xml:id="ctx0">
      <inkml:inkSource xml:id="inkSrc0">
        <inkml:traceFormat>
          <inkml:channel name="X" type="integer" max="1360" units="cm"/>
          <inkml:channel name="Y" type="integer" max="768" units="cm"/>
          <inkml:channel name="T" type="integer" max="2.14748E9" units="dev"/>
        </inkml:traceFormat>
        <inkml:channelProperties>
          <inkml:channelProperty channel="X" name="resolution" value="28.33333" units="1/cm"/>
          <inkml:channelProperty channel="Y" name="resolution" value="28.33948" units="1/cm"/>
          <inkml:channelProperty channel="T" name="resolution" value="1" units="1/dev"/>
        </inkml:channelProperties>
      </inkml:inkSource>
      <inkml:timestamp xml:id="ts0" timeString="2020-08-19T11:43:32.489"/>
    </inkml:context>
    <inkml:brush xml:id="br0">
      <inkml:brushProperty name="width" value="0.05292" units="cm"/>
      <inkml:brushProperty name="height" value="0.05292" units="cm"/>
      <inkml:brushProperty name="color" value="#002060"/>
    </inkml:brush>
  </inkml:definitions>
  <inkml:trace contextRef="#ctx0" brushRef="#br0">17165 11264 0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357989-7298-4BBF-91FB-AD193753E78D}" type="datetimeFigureOut">
              <a:rPr lang="en-US" smtClean="0"/>
              <a:pPr/>
              <a:t>10/8/2020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212910-FFE2-46E7-9E15-CDFAB791F4A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a:t>Click to edit Master title style</a:t>
            </a:r>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19" name="Date Placeholder 18"/>
          <p:cNvSpPr>
            <a:spLocks noGrp="1"/>
          </p:cNvSpPr>
          <p:nvPr>
            <p:ph type="dt" sz="half" idx="10"/>
          </p:nvPr>
        </p:nvSpPr>
        <p:spPr/>
        <p:txBody>
          <a:bodyPr/>
          <a:lstStyle/>
          <a:p>
            <a:fld id="{7F36F43C-16A8-486C-A441-67CC0050AA9A}" type="datetime1">
              <a:rPr lang="en-US" smtClean="0"/>
              <a:pPr/>
              <a:t>10/8/2020</a:t>
            </a:fld>
            <a:endParaRPr lang="en-US"/>
          </a:p>
        </p:txBody>
      </p:sp>
      <p:sp>
        <p:nvSpPr>
          <p:cNvPr id="8" name="Footer Placeholder 7"/>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3F280205-F809-4E80-8EC8-4DECA07DDCD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kumimoji="0" lang="en-US"/>
              <a:t>Click to edit Master title style</a:t>
            </a:r>
          </a:p>
        </p:txBody>
      </p:sp>
      <p:sp>
        <p:nvSpPr>
          <p:cNvPr id="3" name="Vertical Text Placeholder 2"/>
          <p:cNvSpPr>
            <a:spLocks noGrp="1"/>
          </p:cNvSpPr>
          <p:nvPr>
            <p:ph type="body" orient="vert" idx="1"/>
          </p:nvPr>
        </p:nvSpPr>
        <p:spPr>
          <a:xfrm>
            <a:off x="502920" y="530352"/>
            <a:ext cx="8183880" cy="4187952"/>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347CC69-D3BD-4F58-9B55-C877F0DB8F26}" type="datetime1">
              <a:rPr lang="en-US" smtClean="0"/>
              <a:pPr/>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280205-F809-4E80-8EC8-4DECA07DDCD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533400" y="533402"/>
            <a:ext cx="5943600" cy="525780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9C7954D-D03C-45AF-8CB7-B3E95C175347}" type="datetime1">
              <a:rPr lang="en-US" smtClean="0"/>
              <a:pPr/>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280205-F809-4E80-8EC8-4DECA07DDCD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kumimoji="0" lang="en-US"/>
              <a:t>Click to edit Master title style</a:t>
            </a:r>
          </a:p>
        </p:txBody>
      </p:sp>
      <p:sp>
        <p:nvSpPr>
          <p:cNvPr id="3" name="Content Placeholder 2"/>
          <p:cNvSpPr>
            <a:spLocks noGrp="1"/>
          </p:cNvSpPr>
          <p:nvPr>
            <p:ph idx="1"/>
          </p:nvPr>
        </p:nvSpPr>
        <p:spPr>
          <a:xfrm>
            <a:off x="502920" y="530352"/>
            <a:ext cx="8183880" cy="41879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42E485B-CD4D-4B12-9986-6F4A735170AC}" type="datetime1">
              <a:rPr lang="en-US" smtClean="0"/>
              <a:pPr/>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280205-F809-4E80-8EC8-4DECA07DDCD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a:t>Click to edit Master title style</a:t>
            </a:r>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BE8BA468-9E3B-467B-A77C-DA585C2D8B61}" type="datetime1">
              <a:rPr lang="en-US" smtClean="0"/>
              <a:pPr/>
              <a:t>10/8/2020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280205-F809-4E80-8EC8-4DECA07DDCD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E1A26DDF-85CA-4EDF-90B0-FCC3F92E738C}" type="datetime1">
              <a:rPr lang="en-US" smtClean="0"/>
              <a:pPr/>
              <a:t>10/8/2020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280205-F809-4E80-8EC8-4DECA07DDCD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a:t>Click to edit Master title style</a:t>
            </a:r>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FAF54417-F1EC-4062-9165-133BC003F524}" type="datetime1">
              <a:rPr lang="en-US" smtClean="0"/>
              <a:pPr/>
              <a:t>10/8/2020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280205-F809-4E80-8EC8-4DECA07DDCD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55CAACF1-65F3-48E8-A182-64B30EC5B995}" type="datetime1">
              <a:rPr lang="en-US" smtClean="0"/>
              <a:pPr/>
              <a:t>10/8/2020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280205-F809-4E80-8EC8-4DECA07DDCD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13D63642-2D95-4ABD-A7AE-3F2B1B95DF41}" type="datetime1">
              <a:rPr lang="en-US" smtClean="0"/>
              <a:pPr/>
              <a:t>10/8/2020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280205-F809-4E80-8EC8-4DECA07DDCD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a:t>Click to edit Master title style</a:t>
            </a:r>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65AB4D79-6344-48A6-8608-ADEF3E5D509F}" type="datetime1">
              <a:rPr lang="en-US" smtClean="0"/>
              <a:pPr/>
              <a:t>10/8/2020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280205-F809-4E80-8EC8-4DECA07DDCD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a:t>Click to edit Master title style</a:t>
            </a:r>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563B6C3D-5A67-43CE-A28D-7F623563E7D5}" type="datetime1">
              <a:rPr lang="en-US" smtClean="0"/>
              <a:pPr/>
              <a:t>10/8/2020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280205-F809-4E80-8EC8-4DECA07DDCD2}"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p>
            <a:r>
              <a:rPr kumimoji="0" lang="en-US"/>
              <a:t>Click to edit Master title style</a:t>
            </a:r>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DBD4134F-B4CF-44CA-8DFC-4529B54F7186}" type="datetime1">
              <a:rPr lang="en-US" smtClean="0"/>
              <a:pPr/>
              <a:t>10/8/2020</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F280205-F809-4E80-8EC8-4DECA07DDCD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592" y="2852936"/>
            <a:ext cx="7772400" cy="1828800"/>
          </a:xfrm>
        </p:spPr>
        <p:txBody>
          <a:bodyPr>
            <a:normAutofit fontScale="90000"/>
          </a:bodyPr>
          <a:lstStyle/>
          <a:p>
            <a:r>
              <a:rPr lang="sr-Cyrl-RS" sz="4800" dirty="0">
                <a:solidFill>
                  <a:srgbClr val="002060"/>
                </a:solidFill>
                <a:latin typeface="Times New Roman" pitchFamily="18" charset="0"/>
                <a:cs typeface="Times New Roman" pitchFamily="18" charset="0"/>
              </a:rPr>
              <a:t>Индустријска фармација са козметологијом</a:t>
            </a:r>
            <a:br>
              <a:rPr lang="sr-Cyrl-RS" sz="4800" dirty="0">
                <a:solidFill>
                  <a:srgbClr val="002060"/>
                </a:solidFill>
                <a:latin typeface="Times New Roman" pitchFamily="18" charset="0"/>
                <a:cs typeface="Times New Roman" pitchFamily="18" charset="0"/>
              </a:rPr>
            </a:br>
            <a:r>
              <a:rPr lang="sr-Cyrl-RS" sz="4800" dirty="0">
                <a:solidFill>
                  <a:srgbClr val="002060"/>
                </a:solidFill>
                <a:latin typeface="Times New Roman" pitchFamily="18" charset="0"/>
                <a:cs typeface="Times New Roman" pitchFamily="18" charset="0"/>
              </a:rPr>
              <a:t/>
            </a:r>
            <a:br>
              <a:rPr lang="sr-Cyrl-RS" sz="4800" dirty="0">
                <a:solidFill>
                  <a:srgbClr val="002060"/>
                </a:solidFill>
                <a:latin typeface="Times New Roman" pitchFamily="18" charset="0"/>
                <a:cs typeface="Times New Roman" pitchFamily="18" charset="0"/>
              </a:rPr>
            </a:br>
            <a:r>
              <a:rPr lang="sr-Cyrl-RS" sz="3200" dirty="0">
                <a:solidFill>
                  <a:srgbClr val="002060"/>
                </a:solidFill>
                <a:latin typeface="Times New Roman" pitchFamily="18" charset="0"/>
                <a:cs typeface="Times New Roman" pitchFamily="18" charset="0"/>
              </a:rPr>
              <a:t>Предавање </a:t>
            </a:r>
            <a:r>
              <a:rPr lang="en-US" sz="3200" dirty="0">
                <a:solidFill>
                  <a:srgbClr val="002060"/>
                </a:solidFill>
                <a:latin typeface="Times New Roman" pitchFamily="18" charset="0"/>
                <a:cs typeface="Times New Roman" pitchFamily="18" charset="0"/>
              </a:rPr>
              <a:t>3</a:t>
            </a:r>
            <a:br>
              <a:rPr lang="en-US" sz="3200" dirty="0">
                <a:solidFill>
                  <a:srgbClr val="002060"/>
                </a:solidFill>
                <a:latin typeface="Times New Roman" pitchFamily="18" charset="0"/>
                <a:cs typeface="Times New Roman" pitchFamily="18" charset="0"/>
              </a:rPr>
            </a:br>
            <a:r>
              <a:rPr lang="sr-Cyrl-RS" sz="2800" b="0" dirty="0">
                <a:solidFill>
                  <a:srgbClr val="002060"/>
                </a:solidFill>
                <a:effectLst/>
              </a:rPr>
              <a:t>Фармацеутско технолошке операције у фармацеутској индустрији (уситњавање и просејавање)</a:t>
            </a:r>
            <a:r>
              <a:rPr lang="sr-Cyrl-RS" sz="3200" b="0" dirty="0">
                <a:solidFill>
                  <a:srgbClr val="002060"/>
                </a:solidFill>
                <a:effectLst/>
                <a:latin typeface="Times New Roman" pitchFamily="18" charset="0"/>
                <a:cs typeface="Times New Roman" pitchFamily="18" charset="0"/>
              </a:rPr>
              <a:t/>
            </a:r>
            <a:br>
              <a:rPr lang="sr-Cyrl-RS" sz="3200" b="0" dirty="0">
                <a:solidFill>
                  <a:srgbClr val="002060"/>
                </a:solidFill>
                <a:effectLst/>
                <a:latin typeface="Times New Roman" pitchFamily="18" charset="0"/>
                <a:cs typeface="Times New Roman" pitchFamily="18" charset="0"/>
              </a:rPr>
            </a:br>
            <a:endParaRPr lang="en-US" b="0" dirty="0">
              <a:solidFill>
                <a:srgbClr val="002060"/>
              </a:solidFill>
              <a:effectLst/>
            </a:endParaRPr>
          </a:p>
        </p:txBody>
      </p:sp>
      <p:sp>
        <p:nvSpPr>
          <p:cNvPr id="3" name="Subtitle 2"/>
          <p:cNvSpPr>
            <a:spLocks noGrp="1"/>
          </p:cNvSpPr>
          <p:nvPr>
            <p:ph type="subTitle" idx="1"/>
          </p:nvPr>
        </p:nvSpPr>
        <p:spPr>
          <a:xfrm>
            <a:off x="899592" y="5013176"/>
            <a:ext cx="7772400" cy="914400"/>
          </a:xfrm>
        </p:spPr>
        <p:txBody>
          <a:bodyPr/>
          <a:lstStyle/>
          <a:p>
            <a:r>
              <a:rPr lang="sr-Cyrl-RS" dirty="0"/>
              <a:t>проф.др.Марина Томовић</a:t>
            </a:r>
            <a:endParaRPr lang="en-US" dirty="0"/>
          </a:p>
        </p:txBody>
      </p:sp>
      <p:sp>
        <p:nvSpPr>
          <p:cNvPr id="4" name="Slide Number Placeholder 3"/>
          <p:cNvSpPr>
            <a:spLocks noGrp="1"/>
          </p:cNvSpPr>
          <p:nvPr>
            <p:ph type="sldNum" sz="quarter" idx="12"/>
          </p:nvPr>
        </p:nvSpPr>
        <p:spPr/>
        <p:txBody>
          <a:bodyPr/>
          <a:lstStyle/>
          <a:p>
            <a:fld id="{3F280205-F809-4E80-8EC8-4DECA07DDCD2}"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rot="10800000">
            <a:off x="323850" y="1397840"/>
            <a:ext cx="8496300" cy="4062320"/>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3F280205-F809-4E80-8EC8-4DECA07DDCD2}"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820472" cy="6336704"/>
          </a:xfrm>
        </p:spPr>
        <p:txBody>
          <a:bodyPr>
            <a:normAutofit lnSpcReduction="10000"/>
          </a:bodyPr>
          <a:lstStyle/>
          <a:p>
            <a:pPr algn="ctr">
              <a:buNone/>
            </a:pPr>
            <a:r>
              <a:rPr lang="sr-Cyrl-RS" dirty="0">
                <a:solidFill>
                  <a:srgbClr val="002060"/>
                </a:solidFill>
                <a:latin typeface="Times New Roman" pitchFamily="18" charset="0"/>
                <a:cs typeface="Times New Roman" pitchFamily="18" charset="0"/>
              </a:rPr>
              <a:t>Уређаји за уситњавање који раде на принципу сечења</a:t>
            </a:r>
          </a:p>
          <a:p>
            <a:pPr algn="just"/>
            <a:r>
              <a:rPr lang="sr-Cyrl-RS" dirty="0">
                <a:latin typeface="Times New Roman" pitchFamily="18" charset="0"/>
                <a:cs typeface="Times New Roman" pitchFamily="18" charset="0"/>
              </a:rPr>
              <a:t>Млин за сечење је састављен из низа ножева који су постављени на </a:t>
            </a:r>
            <a:r>
              <a:rPr lang="sr-Cyrl-RS" dirty="0">
                <a:solidFill>
                  <a:srgbClr val="002060"/>
                </a:solidFill>
                <a:latin typeface="Times New Roman" pitchFamily="18" charset="0"/>
                <a:cs typeface="Times New Roman" pitchFamily="18" charset="0"/>
              </a:rPr>
              <a:t>ротору </a:t>
            </a:r>
          </a:p>
          <a:p>
            <a:pPr algn="just"/>
            <a:r>
              <a:rPr lang="sr-Cyrl-RS" dirty="0">
                <a:latin typeface="Times New Roman" pitchFamily="18" charset="0"/>
                <a:cs typeface="Times New Roman" pitchFamily="18" charset="0"/>
              </a:rPr>
              <a:t>Ротор се окреће у смеру који је </a:t>
            </a:r>
            <a:r>
              <a:rPr lang="sr-Cyrl-RS" dirty="0">
                <a:solidFill>
                  <a:srgbClr val="002060"/>
                </a:solidFill>
                <a:latin typeface="Times New Roman" pitchFamily="18" charset="0"/>
                <a:cs typeface="Times New Roman" pitchFamily="18" charset="0"/>
              </a:rPr>
              <a:t>супротан</a:t>
            </a:r>
            <a:r>
              <a:rPr lang="sr-Cyrl-RS" dirty="0">
                <a:latin typeface="Times New Roman" pitchFamily="18" charset="0"/>
                <a:cs typeface="Times New Roman" pitchFamily="18" charset="0"/>
              </a:rPr>
              <a:t> од смера кретања ножева смештених на унутршњем, </a:t>
            </a:r>
            <a:r>
              <a:rPr lang="sr-Cyrl-RS" dirty="0">
                <a:solidFill>
                  <a:srgbClr val="002060"/>
                </a:solidFill>
                <a:latin typeface="Times New Roman" pitchFamily="18" charset="0"/>
                <a:cs typeface="Times New Roman" pitchFamily="18" charset="0"/>
              </a:rPr>
              <a:t>стационарном</a:t>
            </a:r>
            <a:r>
              <a:rPr lang="sr-Cyrl-RS" dirty="0">
                <a:latin typeface="Times New Roman" pitchFamily="18" charset="0"/>
                <a:cs typeface="Times New Roman" pitchFamily="18" charset="0"/>
              </a:rPr>
              <a:t> делу млина</a:t>
            </a:r>
          </a:p>
          <a:p>
            <a:pPr algn="just"/>
            <a:r>
              <a:rPr lang="sr-Cyrl-RS" dirty="0">
                <a:latin typeface="Times New Roman" pitchFamily="18" charset="0"/>
                <a:cs typeface="Times New Roman" pitchFamily="18" charset="0"/>
              </a:rPr>
              <a:t>Током млевења уситњавање настаје </a:t>
            </a:r>
            <a:r>
              <a:rPr lang="sr-Cyrl-RS" dirty="0">
                <a:solidFill>
                  <a:srgbClr val="002060"/>
                </a:solidFill>
                <a:latin typeface="Times New Roman" pitchFamily="18" charset="0"/>
                <a:cs typeface="Times New Roman" pitchFamily="18" charset="0"/>
              </a:rPr>
              <a:t>ломљењем</a:t>
            </a:r>
            <a:r>
              <a:rPr lang="sr-Cyrl-RS" dirty="0">
                <a:latin typeface="Times New Roman" pitchFamily="18" charset="0"/>
                <a:cs typeface="Times New Roman" pitchFamily="18" charset="0"/>
              </a:rPr>
              <a:t> честица између два сета ножева који имају размак од неколико милиметара</a:t>
            </a:r>
          </a:p>
          <a:p>
            <a:pPr algn="just"/>
            <a:r>
              <a:rPr lang="sr-Cyrl-RS" dirty="0">
                <a:latin typeface="Times New Roman" pitchFamily="18" charset="0"/>
                <a:cs typeface="Times New Roman" pitchFamily="18" charset="0"/>
              </a:rPr>
              <a:t>На доњој страни млина </a:t>
            </a:r>
          </a:p>
          <a:p>
            <a:pPr algn="just">
              <a:buNone/>
            </a:pPr>
            <a:r>
              <a:rPr lang="sr-Cyrl-RS" dirty="0">
                <a:latin typeface="Times New Roman" pitchFamily="18" charset="0"/>
                <a:cs typeface="Times New Roman" pitchFamily="18" charset="0"/>
              </a:rPr>
              <a:t>налази се </a:t>
            </a:r>
            <a:r>
              <a:rPr lang="sr-Cyrl-RS" dirty="0">
                <a:solidFill>
                  <a:srgbClr val="002060"/>
                </a:solidFill>
                <a:latin typeface="Times New Roman" pitchFamily="18" charset="0"/>
                <a:cs typeface="Times New Roman" pitchFamily="18" charset="0"/>
              </a:rPr>
              <a:t>сито</a:t>
            </a:r>
            <a:r>
              <a:rPr lang="sr-Cyrl-RS" dirty="0">
                <a:latin typeface="Times New Roman" pitchFamily="18" charset="0"/>
                <a:cs typeface="Times New Roman" pitchFamily="18" charset="0"/>
              </a:rPr>
              <a:t> чија је улога</a:t>
            </a:r>
          </a:p>
          <a:p>
            <a:pPr algn="just">
              <a:buNone/>
            </a:pPr>
            <a:r>
              <a:rPr lang="sr-Cyrl-RS" dirty="0">
                <a:latin typeface="Times New Roman" pitchFamily="18" charset="0"/>
                <a:cs typeface="Times New Roman" pitchFamily="18" charset="0"/>
              </a:rPr>
              <a:t>да задржава материјал у</a:t>
            </a:r>
          </a:p>
          <a:p>
            <a:pPr algn="just">
              <a:buNone/>
            </a:pPr>
            <a:r>
              <a:rPr lang="sr-Cyrl-RS" dirty="0">
                <a:latin typeface="Times New Roman" pitchFamily="18" charset="0"/>
                <a:cs typeface="Times New Roman" pitchFamily="18" charset="0"/>
              </a:rPr>
              <a:t>млину док се не постигне</a:t>
            </a:r>
          </a:p>
          <a:p>
            <a:pPr algn="just">
              <a:buNone/>
            </a:pPr>
            <a:r>
              <a:rPr lang="sr-Cyrl-RS" dirty="0">
                <a:latin typeface="Times New Roman" pitchFamily="18" charset="0"/>
                <a:cs typeface="Times New Roman" pitchFamily="18" charset="0"/>
              </a:rPr>
              <a:t>довољан степен уситњености</a:t>
            </a:r>
            <a:endParaRPr lang="en-US" dirty="0">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2" cstate="print"/>
          <a:srcRect/>
          <a:stretch>
            <a:fillRect/>
          </a:stretch>
        </p:blipFill>
        <p:spPr bwMode="auto">
          <a:xfrm rot="10800000">
            <a:off x="5076056" y="3789040"/>
            <a:ext cx="3888432" cy="265244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3F280205-F809-4E80-8EC8-4DECA07DDCD2}" type="slidenum">
              <a:rPr lang="en-US" smtClean="0"/>
              <a:pPr/>
              <a:t>11</a:t>
            </a:fld>
            <a:endParaRPr lang="en-US"/>
          </a:p>
        </p:txBody>
      </p:sp>
      <mc:AlternateContent xmlns:mc="http://schemas.openxmlformats.org/markup-compatibility/2006">
        <mc:Choice xmlns:p14="http://schemas.microsoft.com/office/powerpoint/2010/main" xmlns="" Requires="p14">
          <p:contentPart p14:bwMode="auto" r:id="rId3">
            <p14:nvContentPartPr>
              <p14:cNvPr id="7" name="Ink 6">
                <a:extLst>
                  <a:ext uri="{FF2B5EF4-FFF2-40B4-BE49-F238E27FC236}">
                    <a16:creationId xmlns:a16="http://schemas.microsoft.com/office/drawing/2014/main" id="{41D8ABE1-A9C7-40B4-B997-579E26598216}"/>
                  </a:ext>
                </a:extLst>
              </p14:cNvPr>
              <p14:cNvContentPartPr/>
              <p14:nvPr/>
            </p14:nvContentPartPr>
            <p14:xfrm>
              <a:off x="6179400" y="4055040"/>
              <a:ext cx="360" cy="360"/>
            </p14:xfrm>
          </p:contentPart>
        </mc:Choice>
        <mc:Fallback>
          <p:pic>
            <p:nvPicPr>
              <p:cNvPr id="7" name="Ink 6">
                <a:extLst>
                  <a:ext uri="{FF2B5EF4-FFF2-40B4-BE49-F238E27FC236}">
                    <a16:creationId xmlns:a16="http://schemas.microsoft.com/office/drawing/2014/main" xmlns="" xmlns:p14="http://schemas.microsoft.com/office/powerpoint/2010/main" id="{41D8ABE1-A9C7-40B4-B997-579E26598216}"/>
                  </a:ext>
                </a:extLst>
              </p:cNvPr>
              <p:cNvPicPr/>
              <p:nvPr/>
            </p:nvPicPr>
            <p:blipFill>
              <a:blip r:embed="rId4" cstate="print"/>
              <a:stretch>
                <a:fillRect/>
              </a:stretch>
            </p:blipFill>
            <p:spPr>
              <a:xfrm>
                <a:off x="6170040" y="4045680"/>
                <a:ext cx="19080" cy="19080"/>
              </a:xfrm>
              <a:prstGeom prst="rect">
                <a:avLst/>
              </a:prstGeom>
            </p:spPr>
          </p:pic>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192688"/>
          </a:xfrm>
        </p:spPr>
        <p:txBody>
          <a:bodyPr>
            <a:normAutofit lnSpcReduction="10000"/>
          </a:bodyPr>
          <a:lstStyle/>
          <a:p>
            <a:pPr algn="just"/>
            <a:r>
              <a:rPr lang="sr-Cyrl-RS" dirty="0">
                <a:latin typeface="Times New Roman" pitchFamily="18" charset="0"/>
                <a:cs typeface="Times New Roman" pitchFamily="18" charset="0"/>
              </a:rPr>
              <a:t>Овакви млинови се најчешће користе за грубо уситњавање материјала као што су </a:t>
            </a:r>
            <a:r>
              <a:rPr lang="sr-Cyrl-RS" dirty="0">
                <a:solidFill>
                  <a:srgbClr val="002060"/>
                </a:solidFill>
                <a:latin typeface="Times New Roman" pitchFamily="18" charset="0"/>
                <a:cs typeface="Times New Roman" pitchFamily="18" charset="0"/>
              </a:rPr>
              <a:t>суви гранулати </a:t>
            </a:r>
            <a:r>
              <a:rPr lang="sr-Cyrl-RS" dirty="0">
                <a:latin typeface="Times New Roman" pitchFamily="18" charset="0"/>
                <a:cs typeface="Times New Roman" pitchFamily="18" charset="0"/>
              </a:rPr>
              <a:t>пре таблетирања и </a:t>
            </a:r>
            <a:r>
              <a:rPr lang="sr-Cyrl-RS" dirty="0">
                <a:solidFill>
                  <a:srgbClr val="002060"/>
                </a:solidFill>
                <a:latin typeface="Times New Roman" pitchFamily="18" charset="0"/>
                <a:cs typeface="Times New Roman" pitchFamily="18" charset="0"/>
              </a:rPr>
              <a:t>биљне дроге </a:t>
            </a:r>
            <a:r>
              <a:rPr lang="sr-Cyrl-RS" dirty="0">
                <a:latin typeface="Times New Roman" pitchFamily="18" charset="0"/>
                <a:cs typeface="Times New Roman" pitchFamily="18" charset="0"/>
              </a:rPr>
              <a:t>(кора и корење) пре екстракције</a:t>
            </a:r>
          </a:p>
          <a:p>
            <a:pPr algn="ctr">
              <a:buNone/>
            </a:pPr>
            <a:r>
              <a:rPr lang="sr-Cyrl-RS" dirty="0">
                <a:solidFill>
                  <a:srgbClr val="002060"/>
                </a:solidFill>
                <a:latin typeface="Times New Roman" pitchFamily="18" charset="0"/>
                <a:cs typeface="Times New Roman" pitchFamily="18" charset="0"/>
              </a:rPr>
              <a:t>Уређаји за уситњавање на принципу компресије</a:t>
            </a:r>
          </a:p>
          <a:p>
            <a:pPr algn="just"/>
            <a:r>
              <a:rPr lang="sr-Cyrl-RS" dirty="0">
                <a:latin typeface="Times New Roman" pitchFamily="18" charset="0"/>
                <a:cs typeface="Times New Roman" pitchFamily="18" charset="0"/>
              </a:rPr>
              <a:t>Уситњавање компресијом када су у питању мале количине се може извести уз помоћ </a:t>
            </a:r>
            <a:r>
              <a:rPr lang="sr-Cyrl-RS" dirty="0">
                <a:solidFill>
                  <a:srgbClr val="002060"/>
                </a:solidFill>
                <a:latin typeface="Times New Roman" pitchFamily="18" charset="0"/>
                <a:cs typeface="Times New Roman" pitchFamily="18" charset="0"/>
              </a:rPr>
              <a:t>пистила</a:t>
            </a:r>
            <a:r>
              <a:rPr lang="sr-Cyrl-RS" dirty="0">
                <a:latin typeface="Times New Roman" pitchFamily="18" charset="0"/>
                <a:cs typeface="Times New Roman" pitchFamily="18" charset="0"/>
              </a:rPr>
              <a:t> и </a:t>
            </a:r>
            <a:r>
              <a:rPr lang="sr-Cyrl-RS" dirty="0">
                <a:solidFill>
                  <a:srgbClr val="002060"/>
                </a:solidFill>
                <a:latin typeface="Times New Roman" pitchFamily="18" charset="0"/>
                <a:cs typeface="Times New Roman" pitchFamily="18" charset="0"/>
              </a:rPr>
              <a:t>тарионика</a:t>
            </a:r>
          </a:p>
          <a:p>
            <a:pPr algn="just"/>
            <a:r>
              <a:rPr lang="sr-Cyrl-RS" dirty="0">
                <a:latin typeface="Times New Roman" pitchFamily="18" charset="0"/>
                <a:cs typeface="Times New Roman" pitchFamily="18" charset="0"/>
              </a:rPr>
              <a:t>Млинови са </a:t>
            </a:r>
            <a:r>
              <a:rPr lang="sr-Cyrl-RS" dirty="0">
                <a:solidFill>
                  <a:srgbClr val="002060"/>
                </a:solidFill>
                <a:latin typeface="Times New Roman" pitchFamily="18" charset="0"/>
                <a:cs typeface="Times New Roman" pitchFamily="18" charset="0"/>
              </a:rPr>
              <a:t>чеоним и ивичним обртањем </a:t>
            </a:r>
            <a:r>
              <a:rPr lang="sr-Cyrl-RS" dirty="0">
                <a:latin typeface="Times New Roman" pitchFamily="18" charset="0"/>
                <a:cs typeface="Times New Roman" pitchFamily="18" charset="0"/>
              </a:rPr>
              <a:t>су у ствари механизоване форме тарионика и пистила</a:t>
            </a:r>
          </a:p>
          <a:p>
            <a:pPr algn="just"/>
            <a:r>
              <a:rPr lang="sr-Cyrl-RS" dirty="0">
                <a:latin typeface="Times New Roman" pitchFamily="18" charset="0"/>
                <a:cs typeface="Times New Roman" pitchFamily="18" charset="0"/>
              </a:rPr>
              <a:t>Код ових млинова </a:t>
            </a:r>
            <a:r>
              <a:rPr lang="sr-Cyrl-RS" dirty="0">
                <a:solidFill>
                  <a:srgbClr val="002060"/>
                </a:solidFill>
                <a:latin typeface="Times New Roman" pitchFamily="18" charset="0"/>
                <a:cs typeface="Times New Roman" pitchFamily="18" charset="0"/>
              </a:rPr>
              <a:t>тарионик ротира у једном смеру </a:t>
            </a:r>
            <a:r>
              <a:rPr lang="sr-Cyrl-RS" dirty="0">
                <a:latin typeface="Times New Roman" pitchFamily="18" charset="0"/>
                <a:cs typeface="Times New Roman" pitchFamily="18" charset="0"/>
              </a:rPr>
              <a:t>а </a:t>
            </a:r>
            <a:r>
              <a:rPr lang="sr-Cyrl-RS" dirty="0">
                <a:solidFill>
                  <a:srgbClr val="002060"/>
                </a:solidFill>
                <a:latin typeface="Times New Roman" pitchFamily="18" charset="0"/>
                <a:cs typeface="Times New Roman" pitchFamily="18" charset="0"/>
              </a:rPr>
              <a:t>пистил</a:t>
            </a:r>
            <a:r>
              <a:rPr lang="sr-Cyrl-RS" dirty="0">
                <a:latin typeface="Times New Roman" pitchFamily="18" charset="0"/>
                <a:cs typeface="Times New Roman" pitchFamily="18" charset="0"/>
              </a:rPr>
              <a:t> који је оптерећен тегом креће се насупрот материјалу у тарионику</a:t>
            </a:r>
          </a:p>
          <a:p>
            <a:pPr algn="just"/>
            <a:r>
              <a:rPr lang="sr-Cyrl-RS" dirty="0">
                <a:latin typeface="Times New Roman" pitchFamily="18" charset="0"/>
                <a:cs typeface="Times New Roman" pitchFamily="18" charset="0"/>
              </a:rPr>
              <a:t>Уситњавање настаје под утицајем силе </a:t>
            </a:r>
            <a:r>
              <a:rPr lang="sr-Cyrl-RS" dirty="0">
                <a:solidFill>
                  <a:srgbClr val="002060"/>
                </a:solidFill>
                <a:latin typeface="Times New Roman" pitchFamily="18" charset="0"/>
                <a:cs typeface="Times New Roman" pitchFamily="18" charset="0"/>
              </a:rPr>
              <a:t>компресије</a:t>
            </a:r>
            <a:r>
              <a:rPr lang="sr-Cyrl-RS" dirty="0">
                <a:latin typeface="Times New Roman" pitchFamily="18" charset="0"/>
                <a:cs typeface="Times New Roman" pitchFamily="18" charset="0"/>
              </a:rPr>
              <a:t> и силе </a:t>
            </a:r>
            <a:r>
              <a:rPr lang="sr-Cyrl-RS" dirty="0">
                <a:solidFill>
                  <a:srgbClr val="002060"/>
                </a:solidFill>
                <a:latin typeface="Times New Roman" pitchFamily="18" charset="0"/>
                <a:cs typeface="Times New Roman" pitchFamily="18" charset="0"/>
              </a:rPr>
              <a:t>трења</a:t>
            </a:r>
            <a:endParaRPr lang="en-US" dirty="0">
              <a:solidFill>
                <a:srgbClr val="00206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568952" cy="6336704"/>
          </a:xfrm>
        </p:spPr>
        <p:txBody>
          <a:bodyPr/>
          <a:lstStyle/>
          <a:p>
            <a:endParaRPr lang="sr-Cyrl-RS" dirty="0">
              <a:latin typeface="Times New Roman" pitchFamily="18" charset="0"/>
              <a:cs typeface="Times New Roman" pitchFamily="18" charset="0"/>
            </a:endParaRPr>
          </a:p>
          <a:p>
            <a:endParaRPr lang="sr-Cyrl-RS" dirty="0">
              <a:latin typeface="Times New Roman" pitchFamily="18" charset="0"/>
              <a:cs typeface="Times New Roman" pitchFamily="18" charset="0"/>
            </a:endParaRPr>
          </a:p>
          <a:p>
            <a:endParaRPr lang="sr-Cyrl-RS" dirty="0">
              <a:latin typeface="Times New Roman" pitchFamily="18" charset="0"/>
              <a:cs typeface="Times New Roman" pitchFamily="18" charset="0"/>
            </a:endParaRPr>
          </a:p>
          <a:p>
            <a:endParaRPr lang="sr-Cyrl-RS" dirty="0">
              <a:latin typeface="Times New Roman" pitchFamily="18" charset="0"/>
              <a:cs typeface="Times New Roman" pitchFamily="18" charset="0"/>
            </a:endParaRPr>
          </a:p>
          <a:p>
            <a:endParaRPr lang="sr-Cyrl-RS" dirty="0">
              <a:latin typeface="Times New Roman" pitchFamily="18" charset="0"/>
              <a:cs typeface="Times New Roman" pitchFamily="18" charset="0"/>
            </a:endParaRPr>
          </a:p>
          <a:p>
            <a:endParaRPr lang="sr-Cyrl-RS" dirty="0">
              <a:latin typeface="Times New Roman" pitchFamily="18" charset="0"/>
              <a:cs typeface="Times New Roman" pitchFamily="18" charset="0"/>
            </a:endParaRPr>
          </a:p>
          <a:p>
            <a:pPr algn="just"/>
            <a:r>
              <a:rPr lang="sr-Cyrl-RS" dirty="0">
                <a:latin typeface="Times New Roman" pitchFamily="18" charset="0"/>
                <a:cs typeface="Times New Roman" pitchFamily="18" charset="0"/>
              </a:rPr>
              <a:t>Друга врста компресионих млинова користи два ваљка који ротирају око уздужне осе. Овде се један ваљак директно покреће, док се други ротира услед трења које се јавља док материјал пролази кроз зазор између њих. </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srcRect/>
          <a:stretch>
            <a:fillRect/>
          </a:stretch>
        </p:blipFill>
        <p:spPr bwMode="auto">
          <a:xfrm>
            <a:off x="395536" y="332656"/>
            <a:ext cx="6696744" cy="27530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3779912" y="4869160"/>
            <a:ext cx="3888432" cy="1728192"/>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3F280205-F809-4E80-8EC8-4DECA07DDCD2}"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04664"/>
            <a:ext cx="8568952" cy="6120680"/>
          </a:xfrm>
        </p:spPr>
        <p:txBody>
          <a:bodyPr>
            <a:normAutofit fontScale="92500" lnSpcReduction="10000"/>
          </a:bodyPr>
          <a:lstStyle/>
          <a:p>
            <a:pPr algn="ctr">
              <a:buNone/>
            </a:pPr>
            <a:r>
              <a:rPr lang="sr-Cyrl-RS" dirty="0">
                <a:solidFill>
                  <a:srgbClr val="002060"/>
                </a:solidFill>
                <a:latin typeface="Times New Roman" pitchFamily="18" charset="0"/>
                <a:cs typeface="Times New Roman" pitchFamily="18" charset="0"/>
              </a:rPr>
              <a:t>Уређаји за уситњавање на принципу удара</a:t>
            </a:r>
          </a:p>
          <a:p>
            <a:pPr algn="just"/>
            <a:r>
              <a:rPr lang="sr-Cyrl-RS" sz="2400" dirty="0">
                <a:solidFill>
                  <a:srgbClr val="002060"/>
                </a:solidFill>
                <a:latin typeface="Times New Roman" pitchFamily="18" charset="0"/>
                <a:cs typeface="Times New Roman" pitchFamily="18" charset="0"/>
              </a:rPr>
              <a:t>Млин чекићар</a:t>
            </a:r>
          </a:p>
          <a:p>
            <a:pPr algn="just">
              <a:buFont typeface="Wingdings" pitchFamily="2" charset="2"/>
              <a:buChar char="ü"/>
            </a:pPr>
            <a:r>
              <a:rPr lang="sr-Cyrl-RS" sz="2400" dirty="0">
                <a:latin typeface="Times New Roman" pitchFamily="18" charset="0"/>
                <a:cs typeface="Times New Roman" pitchFamily="18" charset="0"/>
              </a:rPr>
              <a:t>Уситњавање се врши ударом</a:t>
            </a:r>
          </a:p>
          <a:p>
            <a:pPr algn="just">
              <a:buFont typeface="Wingdings" pitchFamily="2" charset="2"/>
              <a:buChar char="ü"/>
            </a:pPr>
            <a:r>
              <a:rPr lang="sr-Cyrl-RS" sz="2400" dirty="0">
                <a:latin typeface="Times New Roman" pitchFamily="18" charset="0"/>
                <a:cs typeface="Times New Roman" pitchFamily="18" charset="0"/>
              </a:rPr>
              <a:t>Састоји се из ротора на коме су</a:t>
            </a:r>
          </a:p>
          <a:p>
            <a:pPr algn="just">
              <a:buNone/>
            </a:pPr>
            <a:r>
              <a:rPr lang="sr-Cyrl-RS" sz="2400" dirty="0">
                <a:latin typeface="Times New Roman" pitchFamily="18" charset="0"/>
                <a:cs typeface="Times New Roman" pitchFamily="18" charset="0"/>
              </a:rPr>
              <a:t>Постављене челичне плочице – </a:t>
            </a:r>
            <a:r>
              <a:rPr lang="sr-Cyrl-RS" sz="2400" dirty="0">
                <a:solidFill>
                  <a:srgbClr val="002060"/>
                </a:solidFill>
                <a:latin typeface="Times New Roman" pitchFamily="18" charset="0"/>
                <a:cs typeface="Times New Roman" pitchFamily="18" charset="0"/>
              </a:rPr>
              <a:t>чекићи</a:t>
            </a:r>
          </a:p>
          <a:p>
            <a:pPr algn="just">
              <a:buNone/>
            </a:pPr>
            <a:r>
              <a:rPr lang="sr-Cyrl-RS" sz="2400" dirty="0">
                <a:solidFill>
                  <a:srgbClr val="002060"/>
                </a:solidFill>
                <a:latin typeface="Times New Roman" pitchFamily="18" charset="0"/>
                <a:cs typeface="Times New Roman" pitchFamily="18" charset="0"/>
              </a:rPr>
              <a:t>Ротор</a:t>
            </a:r>
            <a:r>
              <a:rPr lang="sr-Cyrl-RS" sz="2400" dirty="0">
                <a:latin typeface="Times New Roman" pitchFamily="18" charset="0"/>
                <a:cs typeface="Times New Roman" pitchFamily="18" charset="0"/>
              </a:rPr>
              <a:t> се окреће великом брзином у </a:t>
            </a:r>
          </a:p>
          <a:p>
            <a:pPr algn="just">
              <a:buNone/>
            </a:pPr>
            <a:r>
              <a:rPr lang="sr-Cyrl-RS" sz="2400" dirty="0">
                <a:latin typeface="Times New Roman" pitchFamily="18" charset="0"/>
                <a:cs typeface="Times New Roman" pitchFamily="18" charset="0"/>
              </a:rPr>
              <a:t>затвореном систему (80 обртаја/</a:t>
            </a:r>
            <a:r>
              <a:rPr lang="en-US" sz="2400" dirty="0">
                <a:latin typeface="Times New Roman" pitchFamily="18" charset="0"/>
                <a:cs typeface="Times New Roman" pitchFamily="18" charset="0"/>
              </a:rPr>
              <a:t>s</a:t>
            </a:r>
            <a:r>
              <a:rPr lang="sr-Cyrl-RS" sz="2400" dirty="0">
                <a:latin typeface="Times New Roman" pitchFamily="18" charset="0"/>
                <a:cs typeface="Times New Roman" pitchFamily="18" charset="0"/>
              </a:rPr>
              <a:t>)</a:t>
            </a:r>
          </a:p>
          <a:p>
            <a:pPr algn="just">
              <a:buNone/>
            </a:pPr>
            <a:r>
              <a:rPr lang="sr-Cyrl-RS" sz="2400" dirty="0">
                <a:latin typeface="Times New Roman" pitchFamily="18" charset="0"/>
                <a:cs typeface="Times New Roman" pitchFamily="18" charset="0"/>
              </a:rPr>
              <a:t>услед чега већина честица подлегне</a:t>
            </a:r>
          </a:p>
          <a:p>
            <a:pPr algn="just">
              <a:buNone/>
            </a:pPr>
            <a:r>
              <a:rPr lang="sr-Cyrl-RS" sz="2400" dirty="0">
                <a:solidFill>
                  <a:srgbClr val="002060"/>
                </a:solidFill>
                <a:latin typeface="Times New Roman" pitchFamily="18" charset="0"/>
                <a:cs typeface="Times New Roman" pitchFamily="18" charset="0"/>
              </a:rPr>
              <a:t>ломљењу</a:t>
            </a:r>
          </a:p>
          <a:p>
            <a:pPr algn="just">
              <a:buFont typeface="Wingdings" pitchFamily="2" charset="2"/>
              <a:buChar char="ü"/>
            </a:pPr>
            <a:r>
              <a:rPr lang="sr-Cyrl-RS" sz="2400" dirty="0">
                <a:solidFill>
                  <a:srgbClr val="002060"/>
                </a:solidFill>
                <a:latin typeface="Times New Roman" pitchFamily="18" charset="0"/>
                <a:cs typeface="Times New Roman" pitchFamily="18" charset="0"/>
              </a:rPr>
              <a:t>Материјал се уноси на врху млина </a:t>
            </a:r>
          </a:p>
          <a:p>
            <a:pPr algn="just">
              <a:buNone/>
            </a:pPr>
            <a:r>
              <a:rPr lang="sr-Cyrl-RS" sz="2400" dirty="0">
                <a:latin typeface="Times New Roman" pitchFamily="18" charset="0"/>
                <a:cs typeface="Times New Roman" pitchFamily="18" charset="0"/>
              </a:rPr>
              <a:t>где се под ударима чекића ломи на ситније делове</a:t>
            </a:r>
          </a:p>
          <a:p>
            <a:pPr algn="just">
              <a:buFont typeface="Wingdings" pitchFamily="2" charset="2"/>
              <a:buChar char="ü"/>
            </a:pPr>
            <a:r>
              <a:rPr lang="sr-Cyrl-RS" sz="2400" dirty="0">
                <a:solidFill>
                  <a:srgbClr val="002060"/>
                </a:solidFill>
                <a:latin typeface="Times New Roman" pitchFamily="18" charset="0"/>
                <a:cs typeface="Times New Roman" pitchFamily="18" charset="0"/>
              </a:rPr>
              <a:t>Трошан</a:t>
            </a:r>
            <a:r>
              <a:rPr lang="sr-Cyrl-RS" sz="2400" dirty="0">
                <a:latin typeface="Times New Roman" pitchFamily="18" charset="0"/>
                <a:cs typeface="Times New Roman" pitchFamily="18" charset="0"/>
              </a:rPr>
              <a:t> материјал се уситњава ударима чекића </a:t>
            </a:r>
            <a:r>
              <a:rPr lang="sr-Cyrl-RS" sz="2400" dirty="0">
                <a:solidFill>
                  <a:srgbClr val="002060"/>
                </a:solidFill>
                <a:latin typeface="Times New Roman" pitchFamily="18" charset="0"/>
                <a:cs typeface="Times New Roman" pitchFamily="18" charset="0"/>
              </a:rPr>
              <a:t>грубих ивица</a:t>
            </a:r>
          </a:p>
          <a:p>
            <a:pPr algn="just">
              <a:buFont typeface="Wingdings" pitchFamily="2" charset="2"/>
              <a:buChar char="ü"/>
            </a:pPr>
            <a:r>
              <a:rPr lang="sr-Cyrl-RS" sz="2400" dirty="0">
                <a:solidFill>
                  <a:srgbClr val="002060"/>
                </a:solidFill>
                <a:latin typeface="Times New Roman" pitchFamily="18" charset="0"/>
                <a:cs typeface="Times New Roman" pitchFamily="18" charset="0"/>
              </a:rPr>
              <a:t>Фиброзан</a:t>
            </a:r>
            <a:r>
              <a:rPr lang="sr-Cyrl-RS" sz="2400" dirty="0">
                <a:latin typeface="Times New Roman" pitchFamily="18" charset="0"/>
                <a:cs typeface="Times New Roman" pitchFamily="18" charset="0"/>
              </a:rPr>
              <a:t> материјал ударима чекића </a:t>
            </a:r>
            <a:r>
              <a:rPr lang="sr-Cyrl-RS" sz="2400" dirty="0">
                <a:solidFill>
                  <a:srgbClr val="002060"/>
                </a:solidFill>
                <a:latin typeface="Times New Roman" pitchFamily="18" charset="0"/>
                <a:cs typeface="Times New Roman" pitchFamily="18" charset="0"/>
              </a:rPr>
              <a:t>оштрих ивица</a:t>
            </a:r>
          </a:p>
          <a:p>
            <a:pPr algn="just">
              <a:buFont typeface="Wingdings" pitchFamily="2" charset="2"/>
              <a:buChar char="ü"/>
            </a:pPr>
            <a:r>
              <a:rPr lang="sr-Cyrl-RS" sz="2400" dirty="0">
                <a:latin typeface="Times New Roman" pitchFamily="18" charset="0"/>
                <a:cs typeface="Times New Roman" pitchFamily="18" charset="0"/>
              </a:rPr>
              <a:t>На доњем делу је смештено </a:t>
            </a:r>
            <a:r>
              <a:rPr lang="sr-Cyrl-RS" sz="2400" dirty="0">
                <a:solidFill>
                  <a:srgbClr val="002060"/>
                </a:solidFill>
                <a:latin typeface="Times New Roman" pitchFamily="18" charset="0"/>
                <a:cs typeface="Times New Roman" pitchFamily="18" charset="0"/>
              </a:rPr>
              <a:t>сито</a:t>
            </a:r>
            <a:r>
              <a:rPr lang="sr-Cyrl-RS" sz="2400" dirty="0">
                <a:latin typeface="Times New Roman" pitchFamily="18" charset="0"/>
                <a:cs typeface="Times New Roman" pitchFamily="18" charset="0"/>
              </a:rPr>
              <a:t> које служи као </a:t>
            </a:r>
            <a:r>
              <a:rPr lang="sr-Cyrl-RS" sz="2400" dirty="0">
                <a:solidFill>
                  <a:srgbClr val="002060"/>
                </a:solidFill>
                <a:latin typeface="Times New Roman" pitchFamily="18" charset="0"/>
                <a:cs typeface="Times New Roman" pitchFamily="18" charset="0"/>
              </a:rPr>
              <a:t>класификатор</a:t>
            </a:r>
            <a:r>
              <a:rPr lang="sr-Cyrl-RS" sz="2400" dirty="0">
                <a:latin typeface="Times New Roman" pitchFamily="18" charset="0"/>
                <a:cs typeface="Times New Roman" pitchFamily="18" charset="0"/>
              </a:rPr>
              <a:t>. Чврст материјал који се уситњава пада на сито где се додатно уситњава ударима чекића све док се честице не смање да могу да прођу кроз отвор сита</a:t>
            </a:r>
            <a:endParaRPr lang="en-US" sz="24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cstate="print"/>
          <a:srcRect/>
          <a:stretch>
            <a:fillRect/>
          </a:stretch>
        </p:blipFill>
        <p:spPr bwMode="auto">
          <a:xfrm rot="5400000">
            <a:off x="5256075" y="944725"/>
            <a:ext cx="3168353" cy="2952328"/>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3F280205-F809-4E80-8EC8-4DECA07DDCD2}"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568952" cy="6336704"/>
          </a:xfrm>
        </p:spPr>
        <p:txBody>
          <a:bodyPr/>
          <a:lstStyle/>
          <a:p>
            <a:pPr algn="just"/>
            <a:r>
              <a:rPr lang="sr-Cyrl-RS" dirty="0">
                <a:solidFill>
                  <a:srgbClr val="002060"/>
                </a:solidFill>
                <a:latin typeface="Times New Roman" pitchFamily="18" charset="0"/>
                <a:cs typeface="Times New Roman" pitchFamily="18" charset="0"/>
              </a:rPr>
              <a:t>Сито</a:t>
            </a:r>
            <a:r>
              <a:rPr lang="sr-Cyrl-RS" dirty="0">
                <a:latin typeface="Times New Roman" pitchFamily="18" charset="0"/>
                <a:cs typeface="Times New Roman" pitchFamily="18" charset="0"/>
              </a:rPr>
              <a:t> је </a:t>
            </a:r>
            <a:r>
              <a:rPr lang="sr-Cyrl-RS" dirty="0">
                <a:solidFill>
                  <a:srgbClr val="002060"/>
                </a:solidFill>
                <a:latin typeface="Times New Roman" pitchFamily="18" charset="0"/>
                <a:cs typeface="Times New Roman" pitchFamily="18" charset="0"/>
              </a:rPr>
              <a:t>интегрални</a:t>
            </a:r>
            <a:r>
              <a:rPr lang="sr-Cyrl-RS" dirty="0">
                <a:latin typeface="Times New Roman" pitchFamily="18" charset="0"/>
                <a:cs typeface="Times New Roman" pitchFamily="18" charset="0"/>
              </a:rPr>
              <a:t> део млина и може се мењати у складу са величином честица које треба добити</a:t>
            </a:r>
          </a:p>
          <a:p>
            <a:pPr algn="just"/>
            <a:r>
              <a:rPr lang="sr-Cyrl-RS" dirty="0">
                <a:latin typeface="Times New Roman" pitchFamily="18" charset="0"/>
                <a:cs typeface="Times New Roman" pitchFamily="18" charset="0"/>
              </a:rPr>
              <a:t>Сита могу имати </a:t>
            </a:r>
            <a:r>
              <a:rPr lang="sr-Cyrl-RS" dirty="0">
                <a:solidFill>
                  <a:srgbClr val="002060"/>
                </a:solidFill>
                <a:latin typeface="Times New Roman" pitchFamily="18" charset="0"/>
                <a:cs typeface="Times New Roman" pitchFamily="18" charset="0"/>
              </a:rPr>
              <a:t>кружне</a:t>
            </a:r>
            <a:r>
              <a:rPr lang="sr-Cyrl-RS" dirty="0">
                <a:latin typeface="Times New Roman" pitchFamily="18" charset="0"/>
                <a:cs typeface="Times New Roman" pitchFamily="18" charset="0"/>
              </a:rPr>
              <a:t> отворе, </a:t>
            </a:r>
            <a:r>
              <a:rPr lang="sr-Cyrl-RS" dirty="0">
                <a:solidFill>
                  <a:srgbClr val="002060"/>
                </a:solidFill>
                <a:latin typeface="Times New Roman" pitchFamily="18" charset="0"/>
                <a:cs typeface="Times New Roman" pitchFamily="18" charset="0"/>
              </a:rPr>
              <a:t>коцкасте</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правоугаоне</a:t>
            </a:r>
            <a:r>
              <a:rPr lang="sr-Cyrl-RS" dirty="0">
                <a:latin typeface="Times New Roman" pitchFamily="18" charset="0"/>
                <a:cs typeface="Times New Roman" pitchFamily="18" charset="0"/>
              </a:rPr>
              <a:t> или отворе у облику </a:t>
            </a:r>
            <a:r>
              <a:rPr lang="sr-Cyrl-RS" dirty="0">
                <a:solidFill>
                  <a:srgbClr val="002060"/>
                </a:solidFill>
                <a:latin typeface="Times New Roman" pitchFamily="18" charset="0"/>
                <a:cs typeface="Times New Roman" pitchFamily="18" charset="0"/>
              </a:rPr>
              <a:t>рибље кости</a:t>
            </a:r>
          </a:p>
          <a:p>
            <a:pPr algn="just"/>
            <a:r>
              <a:rPr lang="sr-Cyrl-RS" dirty="0">
                <a:latin typeface="Times New Roman" pitchFamily="18" charset="0"/>
                <a:cs typeface="Times New Roman" pitchFamily="18" charset="0"/>
              </a:rPr>
              <a:t>Сита са </a:t>
            </a:r>
            <a:r>
              <a:rPr lang="sr-Cyrl-RS" dirty="0">
                <a:solidFill>
                  <a:srgbClr val="002060"/>
                </a:solidFill>
                <a:latin typeface="Times New Roman" pitchFamily="18" charset="0"/>
                <a:cs typeface="Times New Roman" pitchFamily="18" charset="0"/>
              </a:rPr>
              <a:t>кружним отворима </a:t>
            </a:r>
            <a:r>
              <a:rPr lang="sr-Cyrl-RS" dirty="0">
                <a:latin typeface="Times New Roman" pitchFamily="18" charset="0"/>
                <a:cs typeface="Times New Roman" pitchFamily="18" charset="0"/>
              </a:rPr>
              <a:t>се користе за млевење </a:t>
            </a:r>
            <a:r>
              <a:rPr lang="sr-Cyrl-RS" dirty="0">
                <a:solidFill>
                  <a:srgbClr val="002060"/>
                </a:solidFill>
                <a:latin typeface="Times New Roman" pitchFamily="18" charset="0"/>
                <a:cs typeface="Times New Roman" pitchFamily="18" charset="0"/>
              </a:rPr>
              <a:t>влакнастих материјала</a:t>
            </a:r>
          </a:p>
          <a:p>
            <a:pPr algn="just"/>
            <a:r>
              <a:rPr lang="sr-Cyrl-RS" dirty="0">
                <a:latin typeface="Times New Roman" pitchFamily="18" charset="0"/>
                <a:cs typeface="Times New Roman" pitchFamily="18" charset="0"/>
              </a:rPr>
              <a:t>Сита са отворима у облику </a:t>
            </a:r>
            <a:r>
              <a:rPr lang="sr-Cyrl-RS" dirty="0">
                <a:solidFill>
                  <a:srgbClr val="002060"/>
                </a:solidFill>
                <a:latin typeface="Times New Roman" pitchFamily="18" charset="0"/>
                <a:cs typeface="Times New Roman" pitchFamily="18" charset="0"/>
              </a:rPr>
              <a:t>рибље кости </a:t>
            </a:r>
            <a:r>
              <a:rPr lang="sr-Cyrl-RS" dirty="0">
                <a:latin typeface="Times New Roman" pitchFamily="18" charset="0"/>
                <a:cs typeface="Times New Roman" pitchFamily="18" charset="0"/>
              </a:rPr>
              <a:t>се користе за уситњавање </a:t>
            </a:r>
            <a:r>
              <a:rPr lang="sr-Cyrl-RS" dirty="0">
                <a:solidFill>
                  <a:srgbClr val="002060"/>
                </a:solidFill>
                <a:latin typeface="Times New Roman" pitchFamily="18" charset="0"/>
                <a:cs typeface="Times New Roman" pitchFamily="18" charset="0"/>
              </a:rPr>
              <a:t>кристалних материјала </a:t>
            </a:r>
            <a:r>
              <a:rPr lang="sr-Cyrl-RS" dirty="0">
                <a:latin typeface="Times New Roman" pitchFamily="18" charset="0"/>
                <a:cs typeface="Times New Roman" pitchFamily="18" charset="0"/>
              </a:rPr>
              <a:t>али не и влакнастих која могу кроз ове отворе да прођу без адекватног уситњавања</a:t>
            </a:r>
          </a:p>
          <a:p>
            <a:pPr algn="just"/>
            <a:r>
              <a:rPr lang="sr-Cyrl-RS" dirty="0">
                <a:latin typeface="Times New Roman" pitchFamily="18" charset="0"/>
                <a:cs typeface="Times New Roman" pitchFamily="18" charset="0"/>
              </a:rPr>
              <a:t>Млинови са чекићима дају честице </a:t>
            </a:r>
            <a:r>
              <a:rPr lang="sr-Cyrl-RS" dirty="0">
                <a:solidFill>
                  <a:srgbClr val="002060"/>
                </a:solidFill>
                <a:latin typeface="Times New Roman" pitchFamily="18" charset="0"/>
                <a:cs typeface="Times New Roman" pitchFamily="18" charset="0"/>
              </a:rPr>
              <a:t>уске расподеле </a:t>
            </a:r>
            <a:r>
              <a:rPr lang="sr-Cyrl-RS" dirty="0">
                <a:latin typeface="Times New Roman" pitchFamily="18" charset="0"/>
                <a:cs typeface="Times New Roman" pitchFamily="18" charset="0"/>
              </a:rPr>
              <a:t>величине (уједначена величина)</a:t>
            </a:r>
          </a:p>
          <a:p>
            <a:pPr algn="just"/>
            <a:r>
              <a:rPr lang="sr-Cyrl-RS" dirty="0">
                <a:latin typeface="Times New Roman" pitchFamily="18" charset="0"/>
                <a:cs typeface="Times New Roman" pitchFamily="18" charset="0"/>
              </a:rPr>
              <a:t>Величина честица зависи од: </a:t>
            </a:r>
            <a:r>
              <a:rPr lang="sr-Cyrl-RS" dirty="0">
                <a:solidFill>
                  <a:srgbClr val="002060"/>
                </a:solidFill>
                <a:latin typeface="Times New Roman" pitchFamily="18" charset="0"/>
                <a:cs typeface="Times New Roman" pitchFamily="18" charset="0"/>
              </a:rPr>
              <a:t>радне брзине млина, величине отвора и дебљине сита </a:t>
            </a:r>
            <a:endParaRPr lang="en-US" dirty="0">
              <a:solidFill>
                <a:srgbClr val="00206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496944" cy="6264696"/>
          </a:xfrm>
        </p:spPr>
        <p:txBody>
          <a:bodyPr/>
          <a:lstStyle/>
          <a:p>
            <a:pPr algn="just"/>
            <a:r>
              <a:rPr lang="sr-Cyrl-RS" dirty="0">
                <a:latin typeface="Times New Roman" pitchFamily="18" charset="0"/>
                <a:cs typeface="Times New Roman" pitchFamily="18" charset="0"/>
              </a:rPr>
              <a:t>За дато сито при већој брзини рада млина добијају се мање честице</a:t>
            </a:r>
          </a:p>
          <a:p>
            <a:pPr algn="just"/>
            <a:r>
              <a:rPr lang="sr-Cyrl-RS" dirty="0">
                <a:latin typeface="Times New Roman" pitchFamily="18" charset="0"/>
                <a:cs typeface="Times New Roman" pitchFamily="18" charset="0"/>
              </a:rPr>
              <a:t>За дату брзину ротора и отвор сита, тање сито даје веће честице</a:t>
            </a:r>
          </a:p>
          <a:p>
            <a:pPr algn="just"/>
            <a:endParaRPr lang="sr-Cyrl-RS" dirty="0">
              <a:latin typeface="Times New Roman" pitchFamily="18" charset="0"/>
              <a:cs typeface="Times New Roman" pitchFamily="18" charset="0"/>
            </a:endParaRPr>
          </a:p>
          <a:p>
            <a:pPr algn="just"/>
            <a:endParaRPr lang="sr-Cyrl-RS" dirty="0">
              <a:latin typeface="Times New Roman" pitchFamily="18" charset="0"/>
              <a:cs typeface="Times New Roman" pitchFamily="18" charset="0"/>
            </a:endParaRPr>
          </a:p>
          <a:p>
            <a:pPr algn="just"/>
            <a:endParaRPr lang="sr-Cyrl-RS" dirty="0">
              <a:latin typeface="Times New Roman" pitchFamily="18" charset="0"/>
              <a:cs typeface="Times New Roman" pitchFamily="18" charset="0"/>
            </a:endParaRPr>
          </a:p>
          <a:p>
            <a:pPr algn="just"/>
            <a:endParaRPr lang="sr-Cyrl-RS" dirty="0">
              <a:latin typeface="Times New Roman" pitchFamily="18" charset="0"/>
              <a:cs typeface="Times New Roman" pitchFamily="18" charset="0"/>
            </a:endParaRPr>
          </a:p>
          <a:p>
            <a:pPr algn="just"/>
            <a:r>
              <a:rPr lang="sr-Cyrl-RS" dirty="0">
                <a:solidFill>
                  <a:srgbClr val="002060"/>
                </a:solidFill>
                <a:latin typeface="Times New Roman" pitchFamily="18" charset="0"/>
                <a:cs typeface="Times New Roman" pitchFamily="18" charset="0"/>
              </a:rPr>
              <a:t>Карактеристике млина чекићара су</a:t>
            </a:r>
            <a:r>
              <a:rPr lang="sr-Cyrl-RS" dirty="0">
                <a:latin typeface="Times New Roman" pitchFamily="18" charset="0"/>
                <a:cs typeface="Times New Roman" pitchFamily="18" charset="0"/>
              </a:rPr>
              <a:t>: може да меље најразличитије материјале, могу се добити честице широког опсега величина, може се користити за влажну гранулацију, асептично уситњавање, једноставно одржавање. </a:t>
            </a:r>
          </a:p>
          <a:p>
            <a:pPr algn="just"/>
            <a:endParaRPr lang="sr-Cyrl-RS" dirty="0">
              <a:latin typeface="Times New Roman" pitchFamily="18" charset="0"/>
              <a:cs typeface="Times New Roman" pitchFamily="18" charset="0"/>
            </a:endParaRPr>
          </a:p>
          <a:p>
            <a:pPr algn="just"/>
            <a:endParaRPr lang="sr-Cyrl-RS" dirty="0">
              <a:latin typeface="Times New Roman" pitchFamily="18" charset="0"/>
              <a:cs typeface="Times New Roman" pitchFamily="18" charset="0"/>
            </a:endParaRPr>
          </a:p>
          <a:p>
            <a:pPr algn="just"/>
            <a:endParaRPr lang="sr-Cyrl-R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rot="10800000">
            <a:off x="2987824" y="1700808"/>
            <a:ext cx="5157320" cy="2304256"/>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3F280205-F809-4E80-8EC8-4DECA07DDCD2}"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60648"/>
            <a:ext cx="8496944" cy="6336704"/>
          </a:xfrm>
        </p:spPr>
        <p:txBody>
          <a:bodyPr>
            <a:normAutofit fontScale="92500" lnSpcReduction="10000"/>
          </a:bodyPr>
          <a:lstStyle/>
          <a:p>
            <a:r>
              <a:rPr lang="sr-Cyrl-RS" dirty="0">
                <a:solidFill>
                  <a:srgbClr val="002060"/>
                </a:solidFill>
                <a:latin typeface="Times New Roman" pitchFamily="18" charset="0"/>
                <a:cs typeface="Times New Roman" pitchFamily="18" charset="0"/>
              </a:rPr>
              <a:t>Дезинтегратор – млин са палицама</a:t>
            </a:r>
          </a:p>
          <a:p>
            <a:pPr algn="just">
              <a:buFont typeface="Wingdings" pitchFamily="2" charset="2"/>
              <a:buChar char="ü"/>
            </a:pPr>
            <a:r>
              <a:rPr lang="sr-Cyrl-RS" dirty="0">
                <a:latin typeface="Times New Roman" pitchFamily="18" charset="0"/>
                <a:cs typeface="Times New Roman" pitchFamily="18" charset="0"/>
              </a:rPr>
              <a:t>Спада у уређаје који раде на принципу </a:t>
            </a:r>
            <a:r>
              <a:rPr lang="sr-Cyrl-RS" dirty="0">
                <a:solidFill>
                  <a:srgbClr val="002060"/>
                </a:solidFill>
                <a:latin typeface="Times New Roman" pitchFamily="18" charset="0"/>
                <a:cs typeface="Times New Roman" pitchFamily="18" charset="0"/>
              </a:rPr>
              <a:t>удара</a:t>
            </a:r>
            <a:r>
              <a:rPr lang="sr-Cyrl-RS" dirty="0">
                <a:latin typeface="Times New Roman" pitchFamily="18" charset="0"/>
                <a:cs typeface="Times New Roman" pitchFamily="18" charset="0"/>
              </a:rPr>
              <a:t> и </a:t>
            </a:r>
            <a:r>
              <a:rPr lang="sr-Cyrl-RS" dirty="0">
                <a:solidFill>
                  <a:srgbClr val="002060"/>
                </a:solidFill>
                <a:latin typeface="Times New Roman" pitchFamily="18" charset="0"/>
                <a:cs typeface="Times New Roman" pitchFamily="18" charset="0"/>
              </a:rPr>
              <a:t>трења </a:t>
            </a:r>
          </a:p>
          <a:p>
            <a:pPr algn="just">
              <a:buFont typeface="Wingdings" pitchFamily="2" charset="2"/>
              <a:buChar char="ü"/>
            </a:pPr>
            <a:r>
              <a:rPr lang="sr-Cyrl-RS" dirty="0">
                <a:latin typeface="Times New Roman" pitchFamily="18" charset="0"/>
                <a:cs typeface="Times New Roman" pitchFamily="18" charset="0"/>
              </a:rPr>
              <a:t>Уређај се састоји од </a:t>
            </a:r>
            <a:r>
              <a:rPr lang="sr-Cyrl-RS" dirty="0">
                <a:solidFill>
                  <a:srgbClr val="002060"/>
                </a:solidFill>
                <a:latin typeface="Times New Roman" pitchFamily="18" charset="0"/>
                <a:cs typeface="Times New Roman" pitchFamily="18" charset="0"/>
              </a:rPr>
              <a:t>два челична диска </a:t>
            </a:r>
            <a:r>
              <a:rPr lang="sr-Cyrl-RS" dirty="0">
                <a:latin typeface="Times New Roman" pitchFamily="18" charset="0"/>
                <a:cs typeface="Times New Roman" pitchFamily="18" charset="0"/>
              </a:rPr>
              <a:t>на којима се налазе </a:t>
            </a:r>
            <a:r>
              <a:rPr lang="sr-Cyrl-RS" dirty="0">
                <a:solidFill>
                  <a:srgbClr val="002060"/>
                </a:solidFill>
                <a:latin typeface="Times New Roman" pitchFamily="18" charset="0"/>
                <a:cs typeface="Times New Roman" pitchFamily="18" charset="0"/>
              </a:rPr>
              <a:t>ударни елементи </a:t>
            </a:r>
            <a:r>
              <a:rPr lang="sr-Cyrl-RS" dirty="0">
                <a:latin typeface="Times New Roman" pitchFamily="18" charset="0"/>
                <a:cs typeface="Times New Roman" pitchFamily="18" charset="0"/>
              </a:rPr>
              <a:t>(палице), </a:t>
            </a:r>
            <a:r>
              <a:rPr lang="sr-Cyrl-RS" dirty="0">
                <a:solidFill>
                  <a:srgbClr val="002060"/>
                </a:solidFill>
                <a:latin typeface="Times New Roman" pitchFamily="18" charset="0"/>
                <a:cs typeface="Times New Roman" pitchFamily="18" charset="0"/>
              </a:rPr>
              <a:t>постављени у концентричним круговима</a:t>
            </a:r>
          </a:p>
          <a:p>
            <a:pPr algn="just">
              <a:buFont typeface="Wingdings" pitchFamily="2" charset="2"/>
              <a:buChar char="ü"/>
            </a:pPr>
            <a:r>
              <a:rPr lang="sr-Cyrl-RS" dirty="0">
                <a:latin typeface="Times New Roman" pitchFamily="18" charset="0"/>
                <a:cs typeface="Times New Roman" pitchFamily="18" charset="0"/>
              </a:rPr>
              <a:t>Палице једног диска пролазе између палица другог диска </a:t>
            </a:r>
          </a:p>
          <a:p>
            <a:pPr algn="just">
              <a:buFont typeface="Wingdings" pitchFamily="2" charset="2"/>
              <a:buChar char="ü"/>
            </a:pPr>
            <a:r>
              <a:rPr lang="sr-Cyrl-RS" dirty="0">
                <a:latin typeface="Times New Roman" pitchFamily="18" charset="0"/>
                <a:cs typeface="Times New Roman" pitchFamily="18" charset="0"/>
              </a:rPr>
              <a:t>Један од дискова се креће великом брзином (</a:t>
            </a:r>
            <a:r>
              <a:rPr lang="sr-Cyrl-RS" dirty="0">
                <a:solidFill>
                  <a:srgbClr val="002060"/>
                </a:solidFill>
                <a:latin typeface="Times New Roman" pitchFamily="18" charset="0"/>
                <a:cs typeface="Times New Roman" pitchFamily="18" charset="0"/>
              </a:rPr>
              <a:t>ротор</a:t>
            </a:r>
            <a:r>
              <a:rPr lang="sr-Cyrl-RS" dirty="0">
                <a:latin typeface="Times New Roman" pitchFamily="18" charset="0"/>
                <a:cs typeface="Times New Roman" pitchFamily="18" charset="0"/>
              </a:rPr>
              <a:t>) а други је </a:t>
            </a:r>
            <a:r>
              <a:rPr lang="sr-Cyrl-RS" dirty="0">
                <a:solidFill>
                  <a:srgbClr val="002060"/>
                </a:solidFill>
                <a:latin typeface="Times New Roman" pitchFamily="18" charset="0"/>
                <a:cs typeface="Times New Roman" pitchFamily="18" charset="0"/>
              </a:rPr>
              <a:t>статор</a:t>
            </a:r>
          </a:p>
          <a:p>
            <a:pPr algn="just">
              <a:buFont typeface="Wingdings" pitchFamily="2" charset="2"/>
              <a:buChar char="ü"/>
            </a:pPr>
            <a:r>
              <a:rPr lang="sr-Cyrl-RS" dirty="0">
                <a:latin typeface="Times New Roman" pitchFamily="18" charset="0"/>
                <a:cs typeface="Times New Roman" pitchFamily="18" charset="0"/>
              </a:rPr>
              <a:t>Материјал се убацује у средину млина кроз </a:t>
            </a:r>
            <a:r>
              <a:rPr lang="sr-Cyrl-RS" dirty="0">
                <a:solidFill>
                  <a:srgbClr val="002060"/>
                </a:solidFill>
                <a:latin typeface="Times New Roman" pitchFamily="18" charset="0"/>
                <a:cs typeface="Times New Roman" pitchFamily="18" charset="0"/>
              </a:rPr>
              <a:t>левак</a:t>
            </a:r>
            <a:r>
              <a:rPr lang="sr-Cyrl-RS" dirty="0">
                <a:latin typeface="Times New Roman" pitchFamily="18" charset="0"/>
                <a:cs typeface="Times New Roman" pitchFamily="18" charset="0"/>
              </a:rPr>
              <a:t> и упада у обртни систем</a:t>
            </a:r>
          </a:p>
          <a:p>
            <a:pPr algn="just">
              <a:buFont typeface="Wingdings" pitchFamily="2" charset="2"/>
              <a:buChar char="ü"/>
            </a:pPr>
            <a:r>
              <a:rPr lang="sr-Cyrl-RS" dirty="0">
                <a:latin typeface="Times New Roman" pitchFamily="18" charset="0"/>
                <a:cs typeface="Times New Roman" pitchFamily="18" charset="0"/>
              </a:rPr>
              <a:t>Уситњавање честица наступа услед </a:t>
            </a:r>
            <a:r>
              <a:rPr lang="sr-Cyrl-RS" dirty="0">
                <a:solidFill>
                  <a:srgbClr val="002060"/>
                </a:solidFill>
                <a:latin typeface="Times New Roman" pitchFamily="18" charset="0"/>
                <a:cs typeface="Times New Roman" pitchFamily="18" charset="0"/>
              </a:rPr>
              <a:t>удара</a:t>
            </a:r>
            <a:r>
              <a:rPr lang="sr-Cyrl-RS" dirty="0">
                <a:latin typeface="Times New Roman" pitchFamily="18" charset="0"/>
                <a:cs typeface="Times New Roman" pitchFamily="18" charset="0"/>
              </a:rPr>
              <a:t> са палицама и </a:t>
            </a:r>
            <a:r>
              <a:rPr lang="sr-Cyrl-RS" dirty="0">
                <a:solidFill>
                  <a:srgbClr val="002060"/>
                </a:solidFill>
                <a:latin typeface="Times New Roman" pitchFamily="18" charset="0"/>
                <a:cs typeface="Times New Roman" pitchFamily="18" charset="0"/>
              </a:rPr>
              <a:t>трења</a:t>
            </a:r>
            <a:r>
              <a:rPr lang="sr-Cyrl-RS" dirty="0">
                <a:latin typeface="Times New Roman" pitchFamily="18" charset="0"/>
                <a:cs typeface="Times New Roman" pitchFamily="18" charset="0"/>
              </a:rPr>
              <a:t> између њих</a:t>
            </a:r>
          </a:p>
          <a:p>
            <a:pPr algn="just">
              <a:buFont typeface="Wingdings" pitchFamily="2" charset="2"/>
              <a:buChar char="ü"/>
            </a:pPr>
            <a:r>
              <a:rPr lang="sr-Cyrl-RS" dirty="0">
                <a:latin typeface="Times New Roman" pitchFamily="18" charset="0"/>
                <a:cs typeface="Times New Roman" pitchFamily="18" charset="0"/>
              </a:rPr>
              <a:t>Настали производ се карактерише </a:t>
            </a:r>
            <a:r>
              <a:rPr lang="sr-Cyrl-RS" dirty="0">
                <a:solidFill>
                  <a:srgbClr val="002060"/>
                </a:solidFill>
                <a:latin typeface="Times New Roman" pitchFamily="18" charset="0"/>
                <a:cs typeface="Times New Roman" pitchFamily="18" charset="0"/>
              </a:rPr>
              <a:t>веома ситним честицама</a:t>
            </a:r>
            <a:endParaRPr lang="en-US" dirty="0">
              <a:solidFill>
                <a:srgbClr val="00206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02920" y="530352"/>
            <a:ext cx="8183880" cy="2394592"/>
          </a:xfrm>
        </p:spPr>
        <p:txBody>
          <a:bodyPr/>
          <a:lstStyle/>
          <a:p>
            <a:pPr algn="just"/>
            <a:r>
              <a:rPr lang="sr-Cyrl-RS" dirty="0">
                <a:latin typeface="Times New Roman" pitchFamily="18" charset="0"/>
                <a:cs typeface="Times New Roman" pitchFamily="18" charset="0"/>
              </a:rPr>
              <a:t>Уситњени материјал се одстрањује из уређаја кроз </a:t>
            </a:r>
            <a:r>
              <a:rPr lang="sr-Cyrl-RS" dirty="0">
                <a:solidFill>
                  <a:srgbClr val="002060"/>
                </a:solidFill>
                <a:latin typeface="Times New Roman" pitchFamily="18" charset="0"/>
                <a:cs typeface="Times New Roman" pitchFamily="18" charset="0"/>
              </a:rPr>
              <a:t>левкасти</a:t>
            </a:r>
            <a:r>
              <a:rPr lang="sr-Cyrl-RS" dirty="0">
                <a:latin typeface="Times New Roman" pitchFamily="18" charset="0"/>
                <a:cs typeface="Times New Roman" pitchFamily="18" charset="0"/>
              </a:rPr>
              <a:t> отвор на доњој страни уређаја</a:t>
            </a:r>
          </a:p>
          <a:p>
            <a:pPr algn="just"/>
            <a:r>
              <a:rPr lang="sr-Cyrl-RS" dirty="0">
                <a:latin typeface="Times New Roman" pitchFamily="18" charset="0"/>
                <a:cs typeface="Times New Roman" pitchFamily="18" charset="0"/>
              </a:rPr>
              <a:t>Уситњени материјал на излазу из млина има велику брзину па због прашења цео систем мора да буде </a:t>
            </a:r>
            <a:r>
              <a:rPr lang="sr-Cyrl-RS" dirty="0">
                <a:solidFill>
                  <a:srgbClr val="002060"/>
                </a:solidFill>
                <a:latin typeface="Times New Roman" pitchFamily="18" charset="0"/>
                <a:cs typeface="Times New Roman" pitchFamily="18" charset="0"/>
              </a:rPr>
              <a:t>затворен </a:t>
            </a:r>
            <a:endParaRPr lang="en-US" dirty="0">
              <a:solidFill>
                <a:srgbClr val="002060"/>
              </a:solidFill>
              <a:latin typeface="Times New Roman" pitchFamily="18" charset="0"/>
              <a:cs typeface="Times New Roman" pitchFamily="18" charset="0"/>
            </a:endParaRPr>
          </a:p>
        </p:txBody>
      </p:sp>
      <p:pic>
        <p:nvPicPr>
          <p:cNvPr id="6" name="Picture 2"/>
          <p:cNvPicPr>
            <a:picLocks noChangeAspect="1" noChangeArrowheads="1"/>
          </p:cNvPicPr>
          <p:nvPr/>
        </p:nvPicPr>
        <p:blipFill>
          <a:blip r:embed="rId2" cstate="print"/>
          <a:srcRect/>
          <a:stretch>
            <a:fillRect/>
          </a:stretch>
        </p:blipFill>
        <p:spPr bwMode="auto">
          <a:xfrm rot="10800000">
            <a:off x="1115616" y="2924944"/>
            <a:ext cx="7128792" cy="2952328"/>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3F280205-F809-4E80-8EC8-4DECA07DDCD2}"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496944" cy="6264696"/>
          </a:xfrm>
        </p:spPr>
        <p:txBody>
          <a:bodyPr/>
          <a:lstStyle/>
          <a:p>
            <a:pPr algn="just"/>
            <a:r>
              <a:rPr lang="sr-Cyrl-RS" dirty="0">
                <a:solidFill>
                  <a:srgbClr val="002060"/>
                </a:solidFill>
                <a:latin typeface="Times New Roman" pitchFamily="18" charset="0"/>
                <a:cs typeface="Times New Roman" pitchFamily="18" charset="0"/>
              </a:rPr>
              <a:t>Куглични млин </a:t>
            </a:r>
          </a:p>
          <a:p>
            <a:pPr algn="just">
              <a:buFont typeface="Wingdings" pitchFamily="2" charset="2"/>
              <a:buChar char="ü"/>
            </a:pPr>
            <a:r>
              <a:rPr lang="sr-Cyrl-RS" dirty="0">
                <a:latin typeface="Times New Roman" pitchFamily="18" charset="0"/>
                <a:cs typeface="Times New Roman" pitchFamily="18" charset="0"/>
              </a:rPr>
              <a:t>У кугличном млину прашак се уситњава под утицајем удара и силе трења великог броја куглица у бубњу који ротира</a:t>
            </a:r>
          </a:p>
          <a:p>
            <a:pPr algn="just">
              <a:buNone/>
            </a:pPr>
            <a:endParaRPr lang="sr-Cyrl-RS" sz="2000" dirty="0">
              <a:latin typeface="Times New Roman" pitchFamily="18" charset="0"/>
              <a:cs typeface="Times New Roman" pitchFamily="18" charset="0"/>
            </a:endParaRPr>
          </a:p>
          <a:p>
            <a:pPr algn="just">
              <a:buNone/>
            </a:pPr>
            <a:endParaRPr lang="sr-Cyrl-RS" sz="2000" dirty="0">
              <a:latin typeface="Times New Roman" pitchFamily="18" charset="0"/>
              <a:cs typeface="Times New Roman" pitchFamily="18" charset="0"/>
            </a:endParaRPr>
          </a:p>
          <a:p>
            <a:pPr algn="just">
              <a:buNone/>
            </a:pPr>
            <a:r>
              <a:rPr lang="sr-Cyrl-RS" sz="2000" dirty="0">
                <a:latin typeface="Times New Roman" pitchFamily="18" charset="0"/>
                <a:cs typeface="Times New Roman" pitchFamily="18" charset="0"/>
              </a:rPr>
              <a:t>1. Комора кугличног</a:t>
            </a:r>
          </a:p>
          <a:p>
            <a:pPr algn="just">
              <a:buNone/>
            </a:pPr>
            <a:r>
              <a:rPr lang="sr-Cyrl-RS" sz="2000" dirty="0">
                <a:latin typeface="Times New Roman" pitchFamily="18" charset="0"/>
                <a:cs typeface="Times New Roman" pitchFamily="18" charset="0"/>
              </a:rPr>
              <a:t>млина за уситњавање</a:t>
            </a:r>
          </a:p>
          <a:p>
            <a:pPr algn="just">
              <a:buNone/>
            </a:pPr>
            <a:r>
              <a:rPr lang="sr-Cyrl-RS" sz="2000" dirty="0">
                <a:latin typeface="Times New Roman" pitchFamily="18" charset="0"/>
                <a:cs typeface="Times New Roman" pitchFamily="18" charset="0"/>
              </a:rPr>
              <a:t>2. Зона удара</a:t>
            </a:r>
          </a:p>
          <a:p>
            <a:pPr algn="just">
              <a:buNone/>
            </a:pPr>
            <a:r>
              <a:rPr lang="sr-Cyrl-RS" sz="2000" dirty="0">
                <a:latin typeface="Times New Roman" pitchFamily="18" charset="0"/>
                <a:cs typeface="Times New Roman" pitchFamily="18" charset="0"/>
              </a:rPr>
              <a:t>3. Материјл који се уситњава</a:t>
            </a:r>
            <a:r>
              <a:rPr lang="sr-Cyrl-RS" dirty="0">
                <a:latin typeface="Times New Roman" pitchFamily="18" charset="0"/>
                <a:cs typeface="Times New Roman" pitchFamily="18" charset="0"/>
              </a:rPr>
              <a:t> </a:t>
            </a:r>
          </a:p>
          <a:p>
            <a:pPr algn="just">
              <a:buNone/>
            </a:pPr>
            <a:r>
              <a:rPr lang="sr-Cyrl-RS" sz="2000" dirty="0">
                <a:latin typeface="Times New Roman" pitchFamily="18" charset="0"/>
                <a:cs typeface="Times New Roman" pitchFamily="18" charset="0"/>
              </a:rPr>
              <a:t>4. Кугле за уситњавање</a:t>
            </a:r>
            <a:r>
              <a:rPr lang="sr-Cyrl-RS" dirty="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cstate="print"/>
          <a:srcRect/>
          <a:stretch>
            <a:fillRect/>
          </a:stretch>
        </p:blipFill>
        <p:spPr bwMode="auto">
          <a:xfrm rot="10800000">
            <a:off x="3707904" y="2204864"/>
            <a:ext cx="5040560" cy="3744416"/>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3F280205-F809-4E80-8EC8-4DECA07DDCD2}"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192688"/>
          </a:xfrm>
        </p:spPr>
        <p:txBody>
          <a:bodyPr>
            <a:normAutofit fontScale="92500" lnSpcReduction="10000"/>
          </a:bodyPr>
          <a:lstStyle/>
          <a:p>
            <a:pPr algn="ctr">
              <a:buNone/>
            </a:pPr>
            <a:r>
              <a:rPr lang="sr-Cyrl-RS" dirty="0">
                <a:solidFill>
                  <a:srgbClr val="002060"/>
                </a:solidFill>
                <a:latin typeface="Times New Roman" pitchFamily="18" charset="0"/>
                <a:cs typeface="Times New Roman" pitchFamily="18" charset="0"/>
              </a:rPr>
              <a:t>Уситњавање (</a:t>
            </a:r>
            <a:r>
              <a:rPr lang="en-US" dirty="0" err="1">
                <a:solidFill>
                  <a:srgbClr val="002060"/>
                </a:solidFill>
                <a:latin typeface="Times New Roman" pitchFamily="18" charset="0"/>
                <a:cs typeface="Times New Roman" pitchFamily="18" charset="0"/>
              </a:rPr>
              <a:t>cominutio</a:t>
            </a:r>
            <a:r>
              <a:rPr lang="sr-Cyrl-RS" dirty="0">
                <a:solidFill>
                  <a:srgbClr val="002060"/>
                </a:solidFill>
                <a:latin typeface="Times New Roman" pitchFamily="18" charset="0"/>
                <a:cs typeface="Times New Roman" pitchFamily="18" charset="0"/>
              </a:rPr>
              <a:t>) </a:t>
            </a:r>
          </a:p>
          <a:p>
            <a:pPr algn="just"/>
            <a:r>
              <a:rPr lang="sr-Cyrl-RS" dirty="0">
                <a:latin typeface="Times New Roman" pitchFamily="18" charset="0"/>
                <a:cs typeface="Times New Roman" pitchFamily="18" charset="0"/>
              </a:rPr>
              <a:t>Процес смањења величине честица применом механичке силе</a:t>
            </a:r>
          </a:p>
          <a:p>
            <a:pPr algn="just"/>
            <a:r>
              <a:rPr lang="sr-Cyrl-RS" dirty="0">
                <a:latin typeface="Times New Roman" pitchFamily="18" charset="0"/>
                <a:cs typeface="Times New Roman" pitchFamily="18" charset="0"/>
              </a:rPr>
              <a:t>Синоними су: млевење, дезинтеграција, пулверизирање и др.</a:t>
            </a:r>
          </a:p>
          <a:p>
            <a:pPr algn="just"/>
            <a:r>
              <a:rPr lang="sr-Cyrl-RS" dirty="0">
                <a:latin typeface="Times New Roman" pitchFamily="18" charset="0"/>
                <a:cs typeface="Times New Roman" pitchFamily="18" charset="0"/>
              </a:rPr>
              <a:t>Уситњавање је процес који се примењује код већине супстанци и увек је на </a:t>
            </a:r>
            <a:r>
              <a:rPr lang="sr-Cyrl-RS" dirty="0">
                <a:solidFill>
                  <a:srgbClr val="002060"/>
                </a:solidFill>
                <a:latin typeface="Times New Roman" pitchFamily="18" charset="0"/>
                <a:cs typeface="Times New Roman" pitchFamily="18" charset="0"/>
              </a:rPr>
              <a:t>почетку</a:t>
            </a:r>
            <a:r>
              <a:rPr lang="sr-Cyrl-RS" dirty="0">
                <a:latin typeface="Times New Roman" pitchFamily="18" charset="0"/>
                <a:cs typeface="Times New Roman" pitchFamily="18" charset="0"/>
              </a:rPr>
              <a:t> производње пре мешања компонената</a:t>
            </a:r>
          </a:p>
          <a:p>
            <a:pPr algn="just"/>
            <a:r>
              <a:rPr lang="sr-Cyrl-RS" dirty="0">
                <a:latin typeface="Times New Roman" pitchFamily="18" charset="0"/>
                <a:cs typeface="Times New Roman" pitchFamily="18" charset="0"/>
              </a:rPr>
              <a:t>Уситњавањем се </a:t>
            </a:r>
            <a:r>
              <a:rPr lang="sr-Cyrl-RS" dirty="0">
                <a:solidFill>
                  <a:srgbClr val="002060"/>
                </a:solidFill>
                <a:latin typeface="Times New Roman" pitchFamily="18" charset="0"/>
                <a:cs typeface="Times New Roman" pitchFamily="18" charset="0"/>
              </a:rPr>
              <a:t>повећава укупна слободна површина лека</a:t>
            </a:r>
            <a:r>
              <a:rPr lang="sr-Cyrl-RS" dirty="0">
                <a:latin typeface="Times New Roman" pitchFamily="18" charset="0"/>
                <a:cs typeface="Times New Roman" pitchFamily="18" charset="0"/>
              </a:rPr>
              <a:t> (утиче на брзину растварања и биолошку расположивост) – значајно за тешко растворне лекове</a:t>
            </a:r>
          </a:p>
          <a:p>
            <a:pPr algn="just"/>
            <a:r>
              <a:rPr lang="sr-Cyrl-RS" dirty="0">
                <a:latin typeface="Times New Roman" pitchFamily="18" charset="0"/>
                <a:cs typeface="Times New Roman" pitchFamily="18" charset="0"/>
              </a:rPr>
              <a:t>На овај начин се </a:t>
            </a:r>
            <a:r>
              <a:rPr lang="sr-Cyrl-RS" dirty="0">
                <a:solidFill>
                  <a:srgbClr val="002060"/>
                </a:solidFill>
                <a:latin typeface="Times New Roman" pitchFamily="18" charset="0"/>
                <a:cs typeface="Times New Roman" pitchFamily="18" charset="0"/>
              </a:rPr>
              <a:t>повећава број честица лека</a:t>
            </a:r>
            <a:r>
              <a:rPr lang="sr-Cyrl-RS" dirty="0">
                <a:latin typeface="Times New Roman" pitchFamily="18" charset="0"/>
                <a:cs typeface="Times New Roman" pitchFamily="18" charset="0"/>
              </a:rPr>
              <a:t> по јединици масе, па се </a:t>
            </a:r>
            <a:r>
              <a:rPr lang="sr-Cyrl-RS" dirty="0">
                <a:solidFill>
                  <a:srgbClr val="002060"/>
                </a:solidFill>
                <a:latin typeface="Times New Roman" pitchFamily="18" charset="0"/>
                <a:cs typeface="Times New Roman" pitchFamily="18" charset="0"/>
              </a:rPr>
              <a:t>повећава и тачност дозирања</a:t>
            </a:r>
          </a:p>
          <a:p>
            <a:pPr algn="just">
              <a:buFont typeface="Wingdings" pitchFamily="2" charset="2"/>
              <a:buChar char="ü"/>
            </a:pPr>
            <a:r>
              <a:rPr lang="sr-Cyrl-RS" dirty="0">
                <a:latin typeface="Times New Roman" pitchFamily="18" charset="0"/>
                <a:cs typeface="Times New Roman" pitchFamily="18" charset="0"/>
              </a:rPr>
              <a:t>При истој маси ако су честице </a:t>
            </a:r>
            <a:r>
              <a:rPr lang="sr-Cyrl-RS" dirty="0">
                <a:solidFill>
                  <a:srgbClr val="002060"/>
                </a:solidFill>
                <a:latin typeface="Times New Roman" pitchFamily="18" charset="0"/>
                <a:cs typeface="Times New Roman" pitchFamily="18" charset="0"/>
              </a:rPr>
              <a:t>веће</a:t>
            </a:r>
            <a:r>
              <a:rPr lang="sr-Cyrl-RS" dirty="0">
                <a:latin typeface="Times New Roman" pitchFamily="18" charset="0"/>
                <a:cs typeface="Times New Roman" pitchFamily="18" charset="0"/>
              </a:rPr>
              <a:t> биће заступљене у </a:t>
            </a:r>
            <a:r>
              <a:rPr lang="sr-Cyrl-RS" dirty="0">
                <a:solidFill>
                  <a:srgbClr val="002060"/>
                </a:solidFill>
                <a:latin typeface="Times New Roman" pitchFamily="18" charset="0"/>
                <a:cs typeface="Times New Roman" pitchFamily="18" charset="0"/>
              </a:rPr>
              <a:t>мањем броју </a:t>
            </a:r>
            <a:r>
              <a:rPr lang="sr-Cyrl-RS" dirty="0">
                <a:latin typeface="Times New Roman" pitchFamily="18" charset="0"/>
                <a:cs typeface="Times New Roman" pitchFamily="18" charset="0"/>
              </a:rPr>
              <a:t>па је већа шанса да у једној таблети или капсули буде премало или превише честица</a:t>
            </a:r>
          </a:p>
          <a:p>
            <a:pPr algn="just"/>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568952" cy="6192688"/>
          </a:xfrm>
        </p:spPr>
        <p:txBody>
          <a:bodyPr/>
          <a:lstStyle/>
          <a:p>
            <a:pPr algn="just"/>
            <a:r>
              <a:rPr lang="sr-Cyrl-RS" dirty="0">
                <a:solidFill>
                  <a:srgbClr val="002060"/>
                </a:solidFill>
                <a:latin typeface="Times New Roman" pitchFamily="18" charset="0"/>
                <a:cs typeface="Times New Roman" pitchFamily="18" charset="0"/>
              </a:rPr>
              <a:t>Куглични млин </a:t>
            </a:r>
            <a:r>
              <a:rPr lang="sr-Cyrl-RS" dirty="0">
                <a:latin typeface="Times New Roman" pitchFamily="18" charset="0"/>
                <a:cs typeface="Times New Roman" pitchFamily="18" charset="0"/>
              </a:rPr>
              <a:t>се састоји од хоризонтално постављеног шупљег </a:t>
            </a:r>
            <a:r>
              <a:rPr lang="sr-Cyrl-RS" dirty="0">
                <a:solidFill>
                  <a:srgbClr val="002060"/>
                </a:solidFill>
                <a:latin typeface="Times New Roman" pitchFamily="18" charset="0"/>
                <a:cs typeface="Times New Roman" pitchFamily="18" charset="0"/>
              </a:rPr>
              <a:t>цилиндра </a:t>
            </a:r>
          </a:p>
          <a:p>
            <a:pPr algn="just"/>
            <a:r>
              <a:rPr lang="sr-Cyrl-RS" dirty="0">
                <a:latin typeface="Times New Roman" pitchFamily="18" charset="0"/>
                <a:cs typeface="Times New Roman" pitchFamily="18" charset="0"/>
              </a:rPr>
              <a:t>У цилиндру се налазе </a:t>
            </a:r>
            <a:r>
              <a:rPr lang="sr-Cyrl-RS" dirty="0">
                <a:solidFill>
                  <a:srgbClr val="002060"/>
                </a:solidFill>
                <a:latin typeface="Times New Roman" pitchFamily="18" charset="0"/>
                <a:cs typeface="Times New Roman" pitchFamily="18" charset="0"/>
              </a:rPr>
              <a:t>куглице</a:t>
            </a:r>
            <a:r>
              <a:rPr lang="sr-Cyrl-RS" dirty="0">
                <a:latin typeface="Times New Roman" pitchFamily="18" charset="0"/>
                <a:cs typeface="Times New Roman" pitchFamily="18" charset="0"/>
              </a:rPr>
              <a:t> чија је укупна запремина </a:t>
            </a:r>
            <a:r>
              <a:rPr lang="sr-Cyrl-RS" dirty="0">
                <a:solidFill>
                  <a:srgbClr val="002060"/>
                </a:solidFill>
                <a:latin typeface="Times New Roman" pitchFamily="18" charset="0"/>
                <a:cs typeface="Times New Roman" pitchFamily="18" charset="0"/>
              </a:rPr>
              <a:t>30-50%</a:t>
            </a:r>
            <a:r>
              <a:rPr lang="sr-Cyrl-RS" dirty="0">
                <a:latin typeface="Times New Roman" pitchFamily="18" charset="0"/>
                <a:cs typeface="Times New Roman" pitchFamily="18" charset="0"/>
              </a:rPr>
              <a:t>  у односу на запремину добоша</a:t>
            </a:r>
          </a:p>
          <a:p>
            <a:pPr algn="just"/>
            <a:r>
              <a:rPr lang="sr-Cyrl-RS" dirty="0">
                <a:latin typeface="Times New Roman" pitchFamily="18" charset="0"/>
                <a:cs typeface="Times New Roman" pitchFamily="18" charset="0"/>
              </a:rPr>
              <a:t>Куглице су у ствари лоптице од </a:t>
            </a:r>
            <a:r>
              <a:rPr lang="sr-Cyrl-RS" dirty="0">
                <a:solidFill>
                  <a:srgbClr val="002060"/>
                </a:solidFill>
                <a:latin typeface="Times New Roman" pitchFamily="18" charset="0"/>
                <a:cs typeface="Times New Roman" pitchFamily="18" charset="0"/>
              </a:rPr>
              <a:t>порцелана</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метала</a:t>
            </a:r>
            <a:r>
              <a:rPr lang="sr-Cyrl-RS" dirty="0">
                <a:latin typeface="Times New Roman" pitchFamily="18" charset="0"/>
                <a:cs typeface="Times New Roman" pitchFamily="18" charset="0"/>
              </a:rPr>
              <a:t> или </a:t>
            </a:r>
            <a:r>
              <a:rPr lang="sr-Cyrl-RS" dirty="0">
                <a:solidFill>
                  <a:srgbClr val="002060"/>
                </a:solidFill>
                <a:latin typeface="Times New Roman" pitchFamily="18" charset="0"/>
                <a:cs typeface="Times New Roman" pitchFamily="18" charset="0"/>
              </a:rPr>
              <a:t>пластике</a:t>
            </a:r>
          </a:p>
          <a:p>
            <a:pPr algn="just"/>
            <a:r>
              <a:rPr lang="sr-Cyrl-RS" dirty="0">
                <a:latin typeface="Times New Roman" pitchFamily="18" charset="0"/>
                <a:cs typeface="Times New Roman" pitchFamily="18" charset="0"/>
              </a:rPr>
              <a:t>Поред лоптастог облика могу бити </a:t>
            </a:r>
            <a:r>
              <a:rPr lang="sr-Cyrl-RS" dirty="0">
                <a:solidFill>
                  <a:srgbClr val="002060"/>
                </a:solidFill>
                <a:latin typeface="Times New Roman" pitchFamily="18" charset="0"/>
                <a:cs typeface="Times New Roman" pitchFamily="18" charset="0"/>
              </a:rPr>
              <a:t>коцкастог</a:t>
            </a:r>
            <a:r>
              <a:rPr lang="sr-Cyrl-RS" dirty="0">
                <a:latin typeface="Times New Roman" pitchFamily="18" charset="0"/>
                <a:cs typeface="Times New Roman" pitchFamily="18" charset="0"/>
              </a:rPr>
              <a:t> или </a:t>
            </a:r>
            <a:r>
              <a:rPr lang="sr-Cyrl-RS" dirty="0">
                <a:solidFill>
                  <a:srgbClr val="002060"/>
                </a:solidFill>
                <a:latin typeface="Times New Roman" pitchFamily="18" charset="0"/>
                <a:cs typeface="Times New Roman" pitchFamily="18" charset="0"/>
              </a:rPr>
              <a:t>цилиндричног</a:t>
            </a:r>
            <a:r>
              <a:rPr lang="sr-Cyrl-RS" dirty="0">
                <a:latin typeface="Times New Roman" pitchFamily="18" charset="0"/>
                <a:cs typeface="Times New Roman" pitchFamily="18" charset="0"/>
              </a:rPr>
              <a:t> у зависности од природе материјала који се уситњава</a:t>
            </a:r>
          </a:p>
          <a:p>
            <a:pPr algn="just"/>
            <a:r>
              <a:rPr lang="sr-Cyrl-RS" dirty="0">
                <a:solidFill>
                  <a:srgbClr val="002060"/>
                </a:solidFill>
                <a:latin typeface="Times New Roman" pitchFamily="18" charset="0"/>
                <a:cs typeface="Times New Roman" pitchFamily="18" charset="0"/>
              </a:rPr>
              <a:t>Величина</a:t>
            </a:r>
            <a:r>
              <a:rPr lang="sr-Cyrl-RS" dirty="0">
                <a:latin typeface="Times New Roman" pitchFamily="18" charset="0"/>
                <a:cs typeface="Times New Roman" pitchFamily="18" charset="0"/>
              </a:rPr>
              <a:t> куглица зависи од </a:t>
            </a:r>
            <a:r>
              <a:rPr lang="sr-Cyrl-RS" dirty="0">
                <a:solidFill>
                  <a:srgbClr val="002060"/>
                </a:solidFill>
                <a:latin typeface="Times New Roman" pitchFamily="18" charset="0"/>
                <a:cs typeface="Times New Roman" pitchFamily="18" charset="0"/>
              </a:rPr>
              <a:t>врсте материјала </a:t>
            </a:r>
            <a:r>
              <a:rPr lang="sr-Cyrl-RS" dirty="0">
                <a:latin typeface="Times New Roman" pitchFamily="18" charset="0"/>
                <a:cs typeface="Times New Roman" pitchFamily="18" charset="0"/>
              </a:rPr>
              <a:t>и </a:t>
            </a:r>
            <a:r>
              <a:rPr lang="sr-Cyrl-RS" dirty="0">
                <a:solidFill>
                  <a:srgbClr val="002060"/>
                </a:solidFill>
                <a:latin typeface="Times New Roman" pitchFamily="18" charset="0"/>
                <a:cs typeface="Times New Roman" pitchFamily="18" charset="0"/>
              </a:rPr>
              <a:t>величине млина </a:t>
            </a:r>
          </a:p>
          <a:p>
            <a:pPr algn="just"/>
            <a:r>
              <a:rPr lang="sr-Cyrl-RS" dirty="0">
                <a:latin typeface="Times New Roman" pitchFamily="18" charset="0"/>
                <a:cs typeface="Times New Roman" pitchFamily="18" charset="0"/>
              </a:rPr>
              <a:t>Млинови често садрже куглице </a:t>
            </a:r>
            <a:r>
              <a:rPr lang="sr-Cyrl-RS" dirty="0">
                <a:solidFill>
                  <a:srgbClr val="002060"/>
                </a:solidFill>
                <a:latin typeface="Times New Roman" pitchFamily="18" charset="0"/>
                <a:cs typeface="Times New Roman" pitchFamily="18" charset="0"/>
              </a:rPr>
              <a:t>различитог пречника </a:t>
            </a:r>
            <a:r>
              <a:rPr lang="sr-Cyrl-RS" dirty="0">
                <a:latin typeface="Times New Roman" pitchFamily="18" charset="0"/>
                <a:cs typeface="Times New Roman" pitchFamily="18" charset="0"/>
              </a:rPr>
              <a:t>што </a:t>
            </a:r>
            <a:r>
              <a:rPr lang="sr-Cyrl-RS" dirty="0">
                <a:solidFill>
                  <a:srgbClr val="002060"/>
                </a:solidFill>
                <a:latin typeface="Times New Roman" pitchFamily="18" charset="0"/>
                <a:cs typeface="Times New Roman" pitchFamily="18" charset="0"/>
              </a:rPr>
              <a:t>побољшава</a:t>
            </a:r>
            <a:r>
              <a:rPr lang="sr-Cyrl-RS" dirty="0">
                <a:latin typeface="Times New Roman" pitchFamily="18" charset="0"/>
                <a:cs typeface="Times New Roman" pitchFamily="18" charset="0"/>
              </a:rPr>
              <a:t> квалитет производа</a:t>
            </a:r>
          </a:p>
        </p:txBody>
      </p:sp>
      <p:sp>
        <p:nvSpPr>
          <p:cNvPr id="4" name="Slide Number Placeholder 3"/>
          <p:cNvSpPr>
            <a:spLocks noGrp="1"/>
          </p:cNvSpPr>
          <p:nvPr>
            <p:ph type="sldNum" sz="quarter" idx="12"/>
          </p:nvPr>
        </p:nvSpPr>
        <p:spPr/>
        <p:txBody>
          <a:bodyPr/>
          <a:lstStyle/>
          <a:p>
            <a:fld id="{3F280205-F809-4E80-8EC8-4DECA07DDCD2}"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568952" cy="6336704"/>
          </a:xfrm>
        </p:spPr>
        <p:txBody>
          <a:bodyPr/>
          <a:lstStyle/>
          <a:p>
            <a:pPr algn="just"/>
            <a:r>
              <a:rPr lang="sr-Cyrl-RS" dirty="0">
                <a:latin typeface="Times New Roman" pitchFamily="18" charset="0"/>
                <a:cs typeface="Times New Roman" pitchFamily="18" charset="0"/>
              </a:rPr>
              <a:t>Куглице </a:t>
            </a:r>
            <a:r>
              <a:rPr lang="sr-Cyrl-RS" dirty="0">
                <a:solidFill>
                  <a:srgbClr val="002060"/>
                </a:solidFill>
                <a:latin typeface="Times New Roman" pitchFamily="18" charset="0"/>
                <a:cs typeface="Times New Roman" pitchFamily="18" charset="0"/>
              </a:rPr>
              <a:t>већег пречника </a:t>
            </a:r>
            <a:r>
              <a:rPr lang="sr-Cyrl-RS" dirty="0">
                <a:latin typeface="Times New Roman" pitchFamily="18" charset="0"/>
                <a:cs typeface="Times New Roman" pitchFamily="18" charset="0"/>
              </a:rPr>
              <a:t>ломе </a:t>
            </a:r>
            <a:r>
              <a:rPr lang="sr-Cyrl-RS" dirty="0">
                <a:solidFill>
                  <a:srgbClr val="002060"/>
                </a:solidFill>
                <a:latin typeface="Times New Roman" pitchFamily="18" charset="0"/>
                <a:cs typeface="Times New Roman" pitchFamily="18" charset="0"/>
              </a:rPr>
              <a:t>грубљи материјал</a:t>
            </a:r>
            <a:r>
              <a:rPr lang="sr-Cyrl-RS" dirty="0">
                <a:latin typeface="Times New Roman" pitchFamily="18" charset="0"/>
                <a:cs typeface="Times New Roman" pitchFamily="18" charset="0"/>
              </a:rPr>
              <a:t>, док </a:t>
            </a:r>
            <a:r>
              <a:rPr lang="sr-Cyrl-RS" dirty="0">
                <a:solidFill>
                  <a:srgbClr val="002060"/>
                </a:solidFill>
                <a:latin typeface="Times New Roman" pitchFamily="18" charset="0"/>
                <a:cs typeface="Times New Roman" pitchFamily="18" charset="0"/>
              </a:rPr>
              <a:t>мањег пречника </a:t>
            </a:r>
            <a:r>
              <a:rPr lang="sr-Cyrl-RS" dirty="0">
                <a:latin typeface="Times New Roman" pitchFamily="18" charset="0"/>
                <a:cs typeface="Times New Roman" pitchFamily="18" charset="0"/>
              </a:rPr>
              <a:t>омогућавају формирање </a:t>
            </a:r>
            <a:r>
              <a:rPr lang="sr-Cyrl-RS" dirty="0">
                <a:solidFill>
                  <a:srgbClr val="002060"/>
                </a:solidFill>
                <a:latin typeface="Times New Roman" pitchFamily="18" charset="0"/>
                <a:cs typeface="Times New Roman" pitchFamily="18" charset="0"/>
              </a:rPr>
              <a:t>финог производа</a:t>
            </a:r>
          </a:p>
          <a:p>
            <a:pPr algn="just"/>
            <a:r>
              <a:rPr lang="sr-Cyrl-RS" dirty="0">
                <a:latin typeface="Times New Roman" pitchFamily="18" charset="0"/>
                <a:cs typeface="Times New Roman" pitchFamily="18" charset="0"/>
              </a:rPr>
              <a:t>Што је </a:t>
            </a:r>
            <a:r>
              <a:rPr lang="sr-Cyrl-RS" dirty="0">
                <a:solidFill>
                  <a:srgbClr val="002060"/>
                </a:solidFill>
                <a:latin typeface="Times New Roman" pitchFamily="18" charset="0"/>
                <a:cs typeface="Times New Roman" pitchFamily="18" charset="0"/>
              </a:rPr>
              <a:t>тежина куглица већа </a:t>
            </a:r>
            <a:r>
              <a:rPr lang="sr-Cyrl-RS" dirty="0">
                <a:latin typeface="Times New Roman" pitchFamily="18" charset="0"/>
                <a:cs typeface="Times New Roman" pitchFamily="18" charset="0"/>
              </a:rPr>
              <a:t>то је и </a:t>
            </a:r>
            <a:r>
              <a:rPr lang="sr-Cyrl-RS" dirty="0">
                <a:solidFill>
                  <a:srgbClr val="002060"/>
                </a:solidFill>
                <a:latin typeface="Times New Roman" pitchFamily="18" charset="0"/>
                <a:cs typeface="Times New Roman" pitchFamily="18" charset="0"/>
              </a:rPr>
              <a:t>уситњеност прашка већа </a:t>
            </a:r>
          </a:p>
          <a:p>
            <a:pPr algn="just"/>
            <a:r>
              <a:rPr lang="sr-Cyrl-RS" dirty="0">
                <a:latin typeface="Times New Roman" pitchFamily="18" charset="0"/>
                <a:cs typeface="Times New Roman" pitchFamily="18" charset="0"/>
              </a:rPr>
              <a:t>Ефикасност млина је већа што је количина материјала који се меље већа</a:t>
            </a:r>
          </a:p>
          <a:p>
            <a:pPr algn="just"/>
            <a:r>
              <a:rPr lang="sr-Cyrl-RS" dirty="0">
                <a:latin typeface="Times New Roman" pitchFamily="18" charset="0"/>
                <a:cs typeface="Times New Roman" pitchFamily="18" charset="0"/>
              </a:rPr>
              <a:t>Најважнији фактор у току целе операције уситњавања кугличним млиновима је </a:t>
            </a:r>
            <a:r>
              <a:rPr lang="sr-Cyrl-RS" dirty="0">
                <a:solidFill>
                  <a:srgbClr val="002060"/>
                </a:solidFill>
                <a:latin typeface="Times New Roman" pitchFamily="18" charset="0"/>
                <a:cs typeface="Times New Roman" pitchFamily="18" charset="0"/>
              </a:rPr>
              <a:t>брзина ротације</a:t>
            </a:r>
          </a:p>
          <a:p>
            <a:pPr algn="just"/>
            <a:r>
              <a:rPr lang="sr-Cyrl-RS" dirty="0">
                <a:latin typeface="Times New Roman" pitchFamily="18" charset="0"/>
                <a:cs typeface="Times New Roman" pitchFamily="18" charset="0"/>
              </a:rPr>
              <a:t>Применом кугличног млина настају фине честице али млевење траје доста дуго, троши се велика количина енергије и чишћење уређаја није једноставно</a:t>
            </a: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5544616" cy="6336704"/>
          </a:xfrm>
        </p:spPr>
        <p:txBody>
          <a:bodyPr>
            <a:normAutofit fontScale="85000" lnSpcReduction="10000"/>
          </a:bodyPr>
          <a:lstStyle/>
          <a:p>
            <a:r>
              <a:rPr lang="sr-Cyrl-RS" dirty="0">
                <a:latin typeface="Times New Roman" pitchFamily="18" charset="0"/>
                <a:cs typeface="Times New Roman" pitchFamily="18" charset="0"/>
              </a:rPr>
              <a:t>Овакав млин је погодан за уситњавање </a:t>
            </a:r>
            <a:r>
              <a:rPr lang="sr-Cyrl-RS" dirty="0">
                <a:solidFill>
                  <a:srgbClr val="002060"/>
                </a:solidFill>
                <a:latin typeface="Times New Roman" pitchFamily="18" charset="0"/>
                <a:cs typeface="Times New Roman" pitchFamily="18" charset="0"/>
              </a:rPr>
              <a:t>јако тврдог, абразивног материјала</a:t>
            </a:r>
          </a:p>
          <a:p>
            <a:pPr algn="just"/>
            <a:r>
              <a:rPr lang="sr-Cyrl-RS" dirty="0">
                <a:latin typeface="Times New Roman" pitchFamily="18" charset="0"/>
                <a:cs typeface="Times New Roman" pitchFamily="18" charset="0"/>
              </a:rPr>
              <a:t>Новији модел је </a:t>
            </a:r>
            <a:r>
              <a:rPr lang="sr-Cyrl-RS" dirty="0">
                <a:solidFill>
                  <a:srgbClr val="002060"/>
                </a:solidFill>
                <a:latin typeface="Times New Roman" pitchFamily="18" charset="0"/>
                <a:cs typeface="Times New Roman" pitchFamily="18" charset="0"/>
              </a:rPr>
              <a:t>вибрациони</a:t>
            </a:r>
            <a:r>
              <a:rPr lang="sr-Cyrl-RS" dirty="0">
                <a:latin typeface="Times New Roman" pitchFamily="18" charset="0"/>
                <a:cs typeface="Times New Roman" pitchFamily="18" charset="0"/>
              </a:rPr>
              <a:t> куглични млин где се време уситњавања значајно смањује </a:t>
            </a:r>
          </a:p>
          <a:p>
            <a:pPr algn="just"/>
            <a:r>
              <a:rPr lang="sr-Cyrl-RS" dirty="0">
                <a:latin typeface="Times New Roman" pitchFamily="18" charset="0"/>
                <a:cs typeface="Times New Roman" pitchFamily="18" charset="0"/>
              </a:rPr>
              <a:t>Вибрациони млинови су до 80% запремине попуњени са порцеланским или челичним куглицама</a:t>
            </a:r>
          </a:p>
          <a:p>
            <a:pPr algn="just"/>
            <a:r>
              <a:rPr lang="sr-Cyrl-RS" dirty="0">
                <a:latin typeface="Times New Roman" pitchFamily="18" charset="0"/>
                <a:cs typeface="Times New Roman" pitchFamily="18" charset="0"/>
              </a:rPr>
              <a:t>Током млевења цео млин </a:t>
            </a:r>
            <a:r>
              <a:rPr lang="sr-Cyrl-RS" dirty="0">
                <a:solidFill>
                  <a:srgbClr val="002060"/>
                </a:solidFill>
                <a:latin typeface="Times New Roman" pitchFamily="18" charset="0"/>
                <a:cs typeface="Times New Roman" pitchFamily="18" charset="0"/>
              </a:rPr>
              <a:t>вибрира</a:t>
            </a:r>
            <a:r>
              <a:rPr lang="sr-Cyrl-RS" dirty="0">
                <a:latin typeface="Times New Roman" pitchFamily="18" charset="0"/>
                <a:cs typeface="Times New Roman" pitchFamily="18" charset="0"/>
              </a:rPr>
              <a:t> а не ротира тако да уситњавање честица настаје услед поновљених удара</a:t>
            </a:r>
          </a:p>
          <a:p>
            <a:pPr algn="just"/>
            <a:r>
              <a:rPr lang="sr-Cyrl-RS" dirty="0">
                <a:latin typeface="Times New Roman" pitchFamily="18" charset="0"/>
                <a:cs typeface="Times New Roman" pitchFamily="18" charset="0"/>
              </a:rPr>
              <a:t>Овако се добијају фино уситњани прашкови од неколико микрометара</a:t>
            </a:r>
          </a:p>
          <a:p>
            <a:pPr algn="just"/>
            <a:r>
              <a:rPr lang="sr-Cyrl-RS" dirty="0">
                <a:latin typeface="Times New Roman" pitchFamily="18" charset="0"/>
                <a:cs typeface="Times New Roman" pitchFamily="18" charset="0"/>
              </a:rPr>
              <a:t>Уситњене честице падају на сито на дну млина</a:t>
            </a:r>
            <a:endParaRPr lang="en-US"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5868144" y="404664"/>
            <a:ext cx="2987824" cy="2628292"/>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3F280205-F809-4E80-8EC8-4DECA07DDCD2}"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192688"/>
          </a:xfrm>
        </p:spPr>
        <p:txBody>
          <a:bodyPr/>
          <a:lstStyle/>
          <a:p>
            <a:pPr algn="ctr">
              <a:buNone/>
            </a:pPr>
            <a:r>
              <a:rPr lang="sr-Cyrl-RS" dirty="0">
                <a:solidFill>
                  <a:srgbClr val="002060"/>
                </a:solidFill>
                <a:latin typeface="Times New Roman" pitchFamily="18" charset="0"/>
                <a:cs typeface="Times New Roman" pitchFamily="18" charset="0"/>
              </a:rPr>
              <a:t>Уређаји за уситњавање који користе енергију флуида</a:t>
            </a:r>
          </a:p>
          <a:p>
            <a:pPr algn="just"/>
            <a:r>
              <a:rPr lang="sr-Cyrl-RS" dirty="0">
                <a:solidFill>
                  <a:srgbClr val="002060"/>
                </a:solidFill>
                <a:latin typeface="Times New Roman" pitchFamily="18" charset="0"/>
                <a:cs typeface="Times New Roman" pitchFamily="18" charset="0"/>
              </a:rPr>
              <a:t>Микронизер (млазни млин)</a:t>
            </a:r>
            <a:endParaRPr lang="en-US" dirty="0">
              <a:solidFill>
                <a:srgbClr val="002060"/>
              </a:solidFill>
              <a:latin typeface="Times New Roman" pitchFamily="18" charset="0"/>
              <a:cs typeface="Times New Roman" pitchFamily="18" charset="0"/>
            </a:endParaRPr>
          </a:p>
          <a:p>
            <a:pPr algn="just">
              <a:buFont typeface="Wingdings" pitchFamily="2" charset="2"/>
              <a:buChar char="ü"/>
            </a:pPr>
            <a:r>
              <a:rPr lang="sr-Cyrl-RS" dirty="0">
                <a:latin typeface="Times New Roman" pitchFamily="18" charset="0"/>
                <a:cs typeface="Times New Roman" pitchFamily="18" charset="0"/>
              </a:rPr>
              <a:t>Користи енергију флуида за уситњавање и нема покретних делова (ротора)</a:t>
            </a:r>
          </a:p>
          <a:p>
            <a:pPr algn="just">
              <a:buFont typeface="Wingdings" pitchFamily="2" charset="2"/>
              <a:buChar char="ü"/>
            </a:pPr>
            <a:r>
              <a:rPr lang="sr-Cyrl-RS" dirty="0">
                <a:latin typeface="Times New Roman" pitchFamily="18" charset="0"/>
                <a:cs typeface="Times New Roman" pitchFamily="18" charset="0"/>
              </a:rPr>
              <a:t>Материјал који се уситњава подвргава се деловању флуида (компримовани ваздух, инертан гас) који се креће великом брзином</a:t>
            </a:r>
          </a:p>
          <a:p>
            <a:pPr algn="just">
              <a:buFont typeface="Wingdings" pitchFamily="2" charset="2"/>
              <a:buChar char="ü"/>
            </a:pPr>
            <a:r>
              <a:rPr lang="sr-Cyrl-RS" dirty="0">
                <a:latin typeface="Times New Roman" pitchFamily="18" charset="0"/>
                <a:cs typeface="Times New Roman" pitchFamily="18" charset="0"/>
              </a:rPr>
              <a:t>Струја флуида даје велико убрзање честицама прашка услед чега оне ударају о зидове млина и једна о другу услед чега долази до њиховог ломљења</a:t>
            </a:r>
          </a:p>
          <a:p>
            <a:pPr algn="just">
              <a:buFont typeface="Wingdings" pitchFamily="2" charset="2"/>
              <a:buChar char="ü"/>
            </a:pPr>
            <a:endParaRPr lang="sr-Cyrl-RS" dirty="0">
              <a:latin typeface="Times New Roman" pitchFamily="18" charset="0"/>
              <a:cs typeface="Times New Roman" pitchFamily="18" charset="0"/>
            </a:endParaRPr>
          </a:p>
          <a:p>
            <a:pPr algn="just">
              <a:buNone/>
            </a:pP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568952" cy="6264696"/>
          </a:xfrm>
        </p:spPr>
        <p:txBody>
          <a:bodyPr>
            <a:normAutofit lnSpcReduction="10000"/>
          </a:bodyPr>
          <a:lstStyle/>
          <a:p>
            <a:pPr algn="ctr">
              <a:buNone/>
            </a:pPr>
            <a:r>
              <a:rPr lang="sr-Cyrl-RS" dirty="0">
                <a:solidFill>
                  <a:srgbClr val="002060"/>
                </a:solidFill>
                <a:latin typeface="Times New Roman" pitchFamily="18" charset="0"/>
                <a:cs typeface="Times New Roman" pitchFamily="18" charset="0"/>
              </a:rPr>
              <a:t>Просејавање – </a:t>
            </a:r>
            <a:r>
              <a:rPr lang="en-US" dirty="0" err="1">
                <a:solidFill>
                  <a:srgbClr val="002060"/>
                </a:solidFill>
                <a:latin typeface="Times New Roman" pitchFamily="18" charset="0"/>
                <a:cs typeface="Times New Roman" pitchFamily="18" charset="0"/>
              </a:rPr>
              <a:t>cribratio</a:t>
            </a:r>
            <a:endParaRPr lang="en-US" dirty="0">
              <a:solidFill>
                <a:srgbClr val="002060"/>
              </a:solidFill>
              <a:latin typeface="Times New Roman" pitchFamily="18" charset="0"/>
              <a:cs typeface="Times New Roman" pitchFamily="18" charset="0"/>
            </a:endParaRPr>
          </a:p>
          <a:p>
            <a:pPr algn="just"/>
            <a:r>
              <a:rPr lang="sr-Cyrl-RS" dirty="0">
                <a:latin typeface="Times New Roman" pitchFamily="18" charset="0"/>
                <a:cs typeface="Times New Roman" pitchFamily="18" charset="0"/>
              </a:rPr>
              <a:t>Представља одвајање прашкова према </a:t>
            </a:r>
            <a:r>
              <a:rPr lang="sr-Cyrl-RS" dirty="0">
                <a:solidFill>
                  <a:srgbClr val="002060"/>
                </a:solidFill>
                <a:latin typeface="Times New Roman" pitchFamily="18" charset="0"/>
                <a:cs typeface="Times New Roman" pitchFamily="18" charset="0"/>
              </a:rPr>
              <a:t>различитом</a:t>
            </a:r>
            <a:r>
              <a:rPr lang="sr-Cyrl-RS" dirty="0">
                <a:latin typeface="Times New Roman" pitchFamily="18" charset="0"/>
                <a:cs typeface="Times New Roman" pitchFamily="18" charset="0"/>
              </a:rPr>
              <a:t> опсегу </a:t>
            </a:r>
            <a:r>
              <a:rPr lang="sr-Cyrl-RS" dirty="0">
                <a:solidFill>
                  <a:srgbClr val="002060"/>
                </a:solidFill>
                <a:latin typeface="Times New Roman" pitchFamily="18" charset="0"/>
                <a:cs typeface="Times New Roman" pitchFamily="18" charset="0"/>
              </a:rPr>
              <a:t>величине</a:t>
            </a:r>
            <a:r>
              <a:rPr lang="sr-Cyrl-RS" dirty="0">
                <a:latin typeface="Times New Roman" pitchFamily="18" charset="0"/>
                <a:cs typeface="Times New Roman" pitchFamily="18" charset="0"/>
              </a:rPr>
              <a:t> честице</a:t>
            </a:r>
          </a:p>
          <a:p>
            <a:pPr algn="just"/>
            <a:r>
              <a:rPr lang="sr-Cyrl-RS" dirty="0">
                <a:latin typeface="Times New Roman" pitchFamily="18" charset="0"/>
                <a:cs typeface="Times New Roman" pitchFamily="18" charset="0"/>
              </a:rPr>
              <a:t>Ефикасност одвајања зависи од </a:t>
            </a:r>
            <a:r>
              <a:rPr lang="sr-Cyrl-RS" dirty="0">
                <a:solidFill>
                  <a:srgbClr val="002060"/>
                </a:solidFill>
                <a:latin typeface="Times New Roman" pitchFamily="18" charset="0"/>
                <a:cs typeface="Times New Roman" pitchFamily="18" charset="0"/>
              </a:rPr>
              <a:t>карактеристика</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самих честица и флуида </a:t>
            </a:r>
            <a:r>
              <a:rPr lang="sr-Cyrl-RS" dirty="0">
                <a:latin typeface="Times New Roman" pitchFamily="18" charset="0"/>
                <a:cs typeface="Times New Roman" pitchFamily="18" charset="0"/>
              </a:rPr>
              <a:t>(ваздух), као и од </a:t>
            </a:r>
            <a:r>
              <a:rPr lang="sr-Cyrl-RS" dirty="0">
                <a:solidFill>
                  <a:srgbClr val="002060"/>
                </a:solidFill>
                <a:latin typeface="Times New Roman" pitchFamily="18" charset="0"/>
                <a:cs typeface="Times New Roman" pitchFamily="18" charset="0"/>
              </a:rPr>
              <a:t>методе сепарације </a:t>
            </a:r>
            <a:r>
              <a:rPr lang="sr-Cyrl-RS" dirty="0">
                <a:latin typeface="Times New Roman" pitchFamily="18" charset="0"/>
                <a:cs typeface="Times New Roman" pitchFamily="18" charset="0"/>
              </a:rPr>
              <a:t>која се употребљава</a:t>
            </a:r>
          </a:p>
          <a:p>
            <a:pPr algn="just"/>
            <a:r>
              <a:rPr lang="sr-Cyrl-RS" dirty="0">
                <a:solidFill>
                  <a:srgbClr val="002060"/>
                </a:solidFill>
                <a:latin typeface="Times New Roman" pitchFamily="18" charset="0"/>
                <a:cs typeface="Times New Roman" pitchFamily="18" charset="0"/>
              </a:rPr>
              <a:t>Индустријски</a:t>
            </a:r>
            <a:r>
              <a:rPr lang="sr-Cyrl-RS" dirty="0">
                <a:latin typeface="Times New Roman" pitchFamily="18" charset="0"/>
                <a:cs typeface="Times New Roman" pitchFamily="18" charset="0"/>
              </a:rPr>
              <a:t> процес сепарације честица увек доводи до </a:t>
            </a:r>
            <a:r>
              <a:rPr lang="sr-Cyrl-RS" dirty="0">
                <a:solidFill>
                  <a:srgbClr val="002060"/>
                </a:solidFill>
                <a:latin typeface="Times New Roman" pitchFamily="18" charset="0"/>
                <a:cs typeface="Times New Roman" pitchFamily="18" charset="0"/>
              </a:rPr>
              <a:t>некомплетног</a:t>
            </a:r>
            <a:r>
              <a:rPr lang="sr-Cyrl-RS" dirty="0">
                <a:latin typeface="Times New Roman" pitchFamily="18" charset="0"/>
                <a:cs typeface="Times New Roman" pitchFamily="18" charset="0"/>
              </a:rPr>
              <a:t> одвајања по величини тако да на крају честице мање димензије се задржавају у смеши честица веће димензије и обрнуто</a:t>
            </a:r>
          </a:p>
          <a:p>
            <a:pPr algn="ctr">
              <a:buNone/>
            </a:pPr>
            <a:r>
              <a:rPr lang="sr-Cyrl-RS" dirty="0">
                <a:solidFill>
                  <a:srgbClr val="002060"/>
                </a:solidFill>
                <a:latin typeface="Times New Roman" pitchFamily="18" charset="0"/>
                <a:cs typeface="Times New Roman" pitchFamily="18" charset="0"/>
              </a:rPr>
              <a:t>Сепарација честица просејавањем кроз сита</a:t>
            </a:r>
          </a:p>
          <a:p>
            <a:pPr algn="just"/>
            <a:r>
              <a:rPr lang="sr-Cyrl-RS" dirty="0">
                <a:latin typeface="Times New Roman" pitchFamily="18" charset="0"/>
                <a:cs typeface="Times New Roman" pitchFamily="18" charset="0"/>
              </a:rPr>
              <a:t>Ова метода се некада доста користила а данас се избегава зато што је спора и ствара се велика прашина</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496944" cy="6264696"/>
          </a:xfrm>
        </p:spPr>
        <p:txBody>
          <a:bodyPr/>
          <a:lstStyle/>
          <a:p>
            <a:pPr algn="just"/>
            <a:r>
              <a:rPr lang="sr-Cyrl-RS" dirty="0">
                <a:latin typeface="Times New Roman" pitchFamily="18" charset="0"/>
                <a:cs typeface="Times New Roman" pitchFamily="18" charset="0"/>
              </a:rPr>
              <a:t>Развојем уређаја за уситњавање постигло се да једна машина има способност и </a:t>
            </a:r>
            <a:r>
              <a:rPr lang="sr-Cyrl-RS" dirty="0">
                <a:solidFill>
                  <a:srgbClr val="002060"/>
                </a:solidFill>
                <a:latin typeface="Times New Roman" pitchFamily="18" charset="0"/>
                <a:cs typeface="Times New Roman" pitchFamily="18" charset="0"/>
              </a:rPr>
              <a:t>уситњавања</a:t>
            </a:r>
            <a:r>
              <a:rPr lang="sr-Cyrl-RS" dirty="0">
                <a:latin typeface="Times New Roman" pitchFamily="18" charset="0"/>
                <a:cs typeface="Times New Roman" pitchFamily="18" charset="0"/>
              </a:rPr>
              <a:t> и </a:t>
            </a:r>
            <a:r>
              <a:rPr lang="sr-Cyrl-RS" dirty="0">
                <a:solidFill>
                  <a:srgbClr val="002060"/>
                </a:solidFill>
                <a:latin typeface="Times New Roman" pitchFamily="18" charset="0"/>
                <a:cs typeface="Times New Roman" pitchFamily="18" charset="0"/>
              </a:rPr>
              <a:t>одвајања</a:t>
            </a:r>
            <a:r>
              <a:rPr lang="sr-Cyrl-RS" dirty="0">
                <a:latin typeface="Times New Roman" pitchFamily="18" charset="0"/>
                <a:cs typeface="Times New Roman" pitchFamily="18" charset="0"/>
              </a:rPr>
              <a:t> честица по величини уз помоћ </a:t>
            </a:r>
            <a:r>
              <a:rPr lang="sr-Cyrl-RS" dirty="0">
                <a:solidFill>
                  <a:srgbClr val="002060"/>
                </a:solidFill>
                <a:latin typeface="Times New Roman" pitchFamily="18" charset="0"/>
                <a:cs typeface="Times New Roman" pitchFamily="18" charset="0"/>
              </a:rPr>
              <a:t>интегрисаних класификатора (сита)</a:t>
            </a:r>
            <a:r>
              <a:rPr lang="sr-Cyrl-RS" dirty="0">
                <a:latin typeface="Times New Roman" pitchFamily="18" charset="0"/>
                <a:cs typeface="Times New Roman" pitchFamily="18" charset="0"/>
              </a:rPr>
              <a:t>, тако да накнадно просејавање обично није потребно</a:t>
            </a:r>
          </a:p>
          <a:p>
            <a:pPr algn="just"/>
            <a:r>
              <a:rPr lang="sr-Cyrl-RS" dirty="0">
                <a:latin typeface="Times New Roman" pitchFamily="18" charset="0"/>
                <a:cs typeface="Times New Roman" pitchFamily="18" charset="0"/>
              </a:rPr>
              <a:t>Предности интегрисаних сита су:</a:t>
            </a:r>
          </a:p>
          <a:p>
            <a:pPr algn="just">
              <a:buFont typeface="Wingdings" pitchFamily="2" charset="2"/>
              <a:buChar char="ü"/>
            </a:pPr>
            <a:r>
              <a:rPr lang="sr-Cyrl-RS" dirty="0">
                <a:latin typeface="Times New Roman" pitchFamily="18" charset="0"/>
                <a:cs typeface="Times New Roman" pitchFamily="18" charset="0"/>
              </a:rPr>
              <a:t>Сировина се </a:t>
            </a:r>
            <a:r>
              <a:rPr lang="sr-Cyrl-RS" dirty="0">
                <a:solidFill>
                  <a:srgbClr val="002060"/>
                </a:solidFill>
                <a:latin typeface="Times New Roman" pitchFamily="18" charset="0"/>
                <a:cs typeface="Times New Roman" pitchFamily="18" charset="0"/>
              </a:rPr>
              <a:t>не уситњава превише </a:t>
            </a:r>
            <a:r>
              <a:rPr lang="sr-Cyrl-RS" dirty="0">
                <a:latin typeface="Times New Roman" pitchFamily="18" charset="0"/>
                <a:cs typeface="Times New Roman" pitchFamily="18" charset="0"/>
              </a:rPr>
              <a:t>јер се честице одређене величине брзо уклањају</a:t>
            </a:r>
          </a:p>
          <a:p>
            <a:pPr algn="just">
              <a:buFont typeface="Wingdings" pitchFamily="2" charset="2"/>
              <a:buChar char="ü"/>
            </a:pPr>
            <a:r>
              <a:rPr lang="sr-Cyrl-RS" dirty="0">
                <a:latin typeface="Times New Roman" pitchFamily="18" charset="0"/>
                <a:cs typeface="Times New Roman" pitchFamily="18" charset="0"/>
              </a:rPr>
              <a:t>Уклањање ситних честца </a:t>
            </a:r>
            <a:r>
              <a:rPr lang="sr-Cyrl-RS" dirty="0">
                <a:solidFill>
                  <a:srgbClr val="002060"/>
                </a:solidFill>
                <a:latin typeface="Times New Roman" pitchFamily="18" charset="0"/>
                <a:cs typeface="Times New Roman" pitchFamily="18" charset="0"/>
              </a:rPr>
              <a:t>повећава ефикасност уситњавања крупнијих</a:t>
            </a:r>
          </a:p>
          <a:p>
            <a:pPr algn="just">
              <a:buFont typeface="Wingdings" pitchFamily="2" charset="2"/>
              <a:buChar char="ü"/>
            </a:pPr>
            <a:r>
              <a:rPr lang="sr-Cyrl-RS" dirty="0">
                <a:latin typeface="Times New Roman" pitchFamily="18" charset="0"/>
                <a:cs typeface="Times New Roman" pitchFamily="18" charset="0"/>
              </a:rPr>
              <a:t>Смањује се </a:t>
            </a:r>
            <a:r>
              <a:rPr lang="sr-Cyrl-RS" dirty="0">
                <a:solidFill>
                  <a:srgbClr val="002060"/>
                </a:solidFill>
                <a:latin typeface="Times New Roman" pitchFamily="18" charset="0"/>
                <a:cs typeface="Times New Roman" pitchFamily="18" charset="0"/>
              </a:rPr>
              <a:t>утрошена енергија </a:t>
            </a:r>
            <a:r>
              <a:rPr lang="sr-Cyrl-RS" dirty="0">
                <a:latin typeface="Times New Roman" pitchFamily="18" charset="0"/>
                <a:cs typeface="Times New Roman" pitchFamily="18" charset="0"/>
              </a:rPr>
              <a:t>и </a:t>
            </a:r>
            <a:r>
              <a:rPr lang="sr-Cyrl-RS" dirty="0">
                <a:solidFill>
                  <a:srgbClr val="002060"/>
                </a:solidFill>
                <a:latin typeface="Times New Roman" pitchFamily="18" charset="0"/>
                <a:cs typeface="Times New Roman" pitchFamily="18" charset="0"/>
              </a:rPr>
              <a:t>економичнији</a:t>
            </a:r>
            <a:r>
              <a:rPr lang="sr-Cyrl-RS" dirty="0">
                <a:latin typeface="Times New Roman" pitchFamily="18" charset="0"/>
                <a:cs typeface="Times New Roman" pitchFamily="18" charset="0"/>
              </a:rPr>
              <a:t> је процес</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496944" cy="6264696"/>
          </a:xfrm>
        </p:spPr>
        <p:txBody>
          <a:bodyPr/>
          <a:lstStyle/>
          <a:p>
            <a:pPr algn="just"/>
            <a:r>
              <a:rPr lang="sr-Cyrl-RS" dirty="0">
                <a:latin typeface="Times New Roman" pitchFamily="18" charset="0"/>
                <a:cs typeface="Times New Roman" pitchFamily="18" charset="0"/>
              </a:rPr>
              <a:t>У фармацеутске сврхе најчешће се користе сита од испреплетане </a:t>
            </a:r>
            <a:r>
              <a:rPr lang="sr-Cyrl-RS" dirty="0">
                <a:solidFill>
                  <a:srgbClr val="002060"/>
                </a:solidFill>
                <a:latin typeface="Times New Roman" pitchFamily="18" charset="0"/>
                <a:cs typeface="Times New Roman" pitchFamily="18" charset="0"/>
              </a:rPr>
              <a:t>жице</a:t>
            </a:r>
            <a:r>
              <a:rPr lang="sr-Cyrl-RS" dirty="0">
                <a:latin typeface="Times New Roman" pitchFamily="18" charset="0"/>
                <a:cs typeface="Times New Roman" pitchFamily="18" charset="0"/>
              </a:rPr>
              <a:t> (нерђајући челик, месинг, бакар, бронза) и од различитих врста </a:t>
            </a:r>
            <a:r>
              <a:rPr lang="sr-Cyrl-RS" dirty="0">
                <a:solidFill>
                  <a:srgbClr val="002060"/>
                </a:solidFill>
                <a:latin typeface="Times New Roman" pitchFamily="18" charset="0"/>
                <a:cs typeface="Times New Roman" pitchFamily="18" charset="0"/>
              </a:rPr>
              <a:t>тканине</a:t>
            </a:r>
            <a:r>
              <a:rPr lang="sr-Cyrl-RS" dirty="0">
                <a:latin typeface="Times New Roman" pitchFamily="18" charset="0"/>
                <a:cs typeface="Times New Roman" pitchFamily="18" charset="0"/>
              </a:rPr>
              <a:t> (платно, свила)</a:t>
            </a:r>
          </a:p>
          <a:p>
            <a:pPr algn="just"/>
            <a:r>
              <a:rPr lang="sr-Cyrl-RS" dirty="0">
                <a:latin typeface="Times New Roman" pitchFamily="18" charset="0"/>
                <a:cs typeface="Times New Roman" pitchFamily="18" charset="0"/>
              </a:rPr>
              <a:t>Сита се израђују и од </a:t>
            </a:r>
            <a:r>
              <a:rPr lang="sr-Cyrl-RS" dirty="0">
                <a:solidFill>
                  <a:srgbClr val="002060"/>
                </a:solidFill>
                <a:latin typeface="Times New Roman" pitchFamily="18" charset="0"/>
                <a:cs typeface="Times New Roman" pitchFamily="18" charset="0"/>
              </a:rPr>
              <a:t>вештачких материјала </a:t>
            </a:r>
            <a:r>
              <a:rPr lang="sr-Cyrl-RS" dirty="0">
                <a:latin typeface="Times New Roman" pitchFamily="18" charset="0"/>
                <a:cs typeface="Times New Roman" pitchFamily="18" charset="0"/>
              </a:rPr>
              <a:t>(тефлон, најлон, перлон) због постојаности на хабање</a:t>
            </a:r>
          </a:p>
          <a:p>
            <a:pPr algn="just"/>
            <a:r>
              <a:rPr lang="sr-Cyrl-RS" dirty="0">
                <a:latin typeface="Times New Roman" pitchFamily="18" charset="0"/>
                <a:cs typeface="Times New Roman" pitchFamily="18" charset="0"/>
              </a:rPr>
              <a:t>Сејање по правилу не даје јасно дефинисане фракције. Знатна количина </a:t>
            </a:r>
            <a:r>
              <a:rPr lang="sr-Cyrl-RS" dirty="0">
                <a:solidFill>
                  <a:srgbClr val="002060"/>
                </a:solidFill>
                <a:latin typeface="Times New Roman" pitchFamily="18" charset="0"/>
                <a:cs typeface="Times New Roman" pitchFamily="18" charset="0"/>
              </a:rPr>
              <a:t>ситнијих честица </a:t>
            </a:r>
            <a:r>
              <a:rPr lang="sr-Cyrl-RS" dirty="0">
                <a:latin typeface="Times New Roman" pitchFamily="18" charset="0"/>
                <a:cs typeface="Times New Roman" pitchFamily="18" charset="0"/>
              </a:rPr>
              <a:t>од отвор</a:t>
            </a:r>
            <a:r>
              <a:rPr lang="en-US" dirty="0">
                <a:latin typeface="Times New Roman" pitchFamily="18" charset="0"/>
                <a:cs typeface="Times New Roman" pitchFamily="18" charset="0"/>
              </a:rPr>
              <a:t>a</a:t>
            </a:r>
            <a:r>
              <a:rPr lang="sr-Cyrl-RS" dirty="0">
                <a:latin typeface="Times New Roman" pitchFamily="18" charset="0"/>
                <a:cs typeface="Times New Roman" pitchFamily="18" charset="0"/>
              </a:rPr>
              <a:t> сита </a:t>
            </a:r>
            <a:r>
              <a:rPr lang="sr-Cyrl-RS" dirty="0">
                <a:solidFill>
                  <a:srgbClr val="002060"/>
                </a:solidFill>
                <a:latin typeface="Times New Roman" pitchFamily="18" charset="0"/>
                <a:cs typeface="Times New Roman" pitchFamily="18" charset="0"/>
              </a:rPr>
              <a:t>не успева да прође</a:t>
            </a:r>
            <a:r>
              <a:rPr lang="sr-Cyrl-RS" dirty="0">
                <a:latin typeface="Times New Roman" pitchFamily="18" charset="0"/>
                <a:cs typeface="Times New Roman" pitchFamily="18" charset="0"/>
              </a:rPr>
              <a:t> јер долази до њихове агломерације или лепљења за отворе сита</a:t>
            </a:r>
          </a:p>
          <a:p>
            <a:pPr algn="just"/>
            <a:r>
              <a:rPr lang="sr-Cyrl-RS" dirty="0">
                <a:latin typeface="Times New Roman" pitchFamily="18" charset="0"/>
                <a:cs typeface="Times New Roman" pitchFamily="18" charset="0"/>
              </a:rPr>
              <a:t>Док честице издуженог облика иначе дуже од отвора сита успевају да прођу</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496944" cy="6264696"/>
          </a:xfrm>
        </p:spPr>
        <p:txBody>
          <a:bodyPr/>
          <a:lstStyle/>
          <a:p>
            <a:pPr algn="just"/>
            <a:r>
              <a:rPr lang="sr-Cyrl-RS" dirty="0">
                <a:latin typeface="Times New Roman" pitchFamily="18" charset="0"/>
                <a:cs typeface="Times New Roman" pitchFamily="18" charset="0"/>
              </a:rPr>
              <a:t>За сејање се обично користи добро уситњени материјал чија влажност не прелази 5% (уколико се не ради о специјалном влажном сејању)</a:t>
            </a:r>
          </a:p>
          <a:p>
            <a:pPr algn="just"/>
            <a:r>
              <a:rPr lang="sr-Cyrl-RS" dirty="0">
                <a:latin typeface="Times New Roman" pitchFamily="18" charset="0"/>
                <a:cs typeface="Times New Roman" pitchFamily="18" charset="0"/>
              </a:rPr>
              <a:t>Код сувог просејавања кроз ситане површине најфинија фракција има величину </a:t>
            </a:r>
            <a:r>
              <a:rPr lang="sr-Cyrl-RS" dirty="0">
                <a:solidFill>
                  <a:srgbClr val="002060"/>
                </a:solidFill>
                <a:latin typeface="Times New Roman" pitchFamily="18" charset="0"/>
                <a:cs typeface="Times New Roman" pitchFamily="18" charset="0"/>
              </a:rPr>
              <a:t>50 микрометара</a:t>
            </a:r>
          </a:p>
          <a:p>
            <a:pPr algn="just"/>
            <a:r>
              <a:rPr lang="sr-Cyrl-RS" dirty="0">
                <a:latin typeface="Times New Roman" pitchFamily="18" charset="0"/>
                <a:cs typeface="Times New Roman" pitchFamily="18" charset="0"/>
              </a:rPr>
              <a:t>Финоћа спрашених супстанци најлакше се изражава означавањем сита кроз које су честице прошле (</a:t>
            </a:r>
            <a:r>
              <a:rPr lang="en-US" dirty="0">
                <a:latin typeface="Times New Roman" pitchFamily="18" charset="0"/>
                <a:cs typeface="Times New Roman" pitchFamily="18" charset="0"/>
              </a:rPr>
              <a:t>Ph. Jug V</a:t>
            </a:r>
            <a:r>
              <a:rPr lang="sr-Cyrl-RS" dirty="0">
                <a:latin typeface="Times New Roman" pitchFamily="18" charset="0"/>
                <a:cs typeface="Times New Roman" pitchFamily="18" charset="0"/>
              </a:rPr>
              <a:t>)</a:t>
            </a:r>
          </a:p>
          <a:p>
            <a:pPr algn="just"/>
            <a:r>
              <a:rPr lang="sr-Cyrl-RS" dirty="0">
                <a:latin typeface="Times New Roman" pitchFamily="18" charset="0"/>
                <a:cs typeface="Times New Roman" pitchFamily="18" charset="0"/>
              </a:rPr>
              <a:t>Степен уситњености прописан у фармакопеји означава се бројем сита који представља дужину отвора промера странице сита изражену у </a:t>
            </a:r>
            <a:r>
              <a:rPr lang="el-GR" dirty="0">
                <a:latin typeface="Times New Roman" pitchFamily="18" charset="0"/>
                <a:cs typeface="Times New Roman" pitchFamily="18" charset="0"/>
              </a:rPr>
              <a:t>μ</a:t>
            </a:r>
            <a:r>
              <a:rPr lang="en-US" dirty="0">
                <a:latin typeface="Times New Roman" pitchFamily="18" charset="0"/>
                <a:cs typeface="Times New Roman" pitchFamily="18" charset="0"/>
              </a:rPr>
              <a:t>m</a:t>
            </a:r>
            <a:r>
              <a:rPr lang="sr-Cyrl-RS" dirty="0">
                <a:latin typeface="Times New Roman" pitchFamily="18" charset="0"/>
                <a:cs typeface="Times New Roman" pitchFamily="18" charset="0"/>
              </a:rPr>
              <a:t>. </a:t>
            </a:r>
          </a:p>
          <a:p>
            <a:pPr algn="just"/>
            <a:r>
              <a:rPr lang="en-US" dirty="0">
                <a:latin typeface="Times New Roman" pitchFamily="18" charset="0"/>
                <a:cs typeface="Times New Roman" pitchFamily="18" charset="0"/>
              </a:rPr>
              <a:t>Ph. Jug V</a:t>
            </a:r>
            <a:r>
              <a:rPr lang="sr-Cyrl-RS" dirty="0">
                <a:latin typeface="Times New Roman" pitchFamily="18" charset="0"/>
                <a:cs typeface="Times New Roman" pitchFamily="18" charset="0"/>
              </a:rPr>
              <a:t> прописује 18 врста сита која су означена арапским бројевима. </a:t>
            </a:r>
          </a:p>
          <a:p>
            <a:pPr algn="just"/>
            <a:endParaRPr lang="sr-Cyrl-RS" dirty="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568952" cy="6192688"/>
          </a:xfrm>
        </p:spPr>
        <p:txBody>
          <a:bodyPr/>
          <a:lstStyle/>
          <a:p>
            <a:pPr algn="just"/>
            <a:r>
              <a:rPr lang="sr-Cyrl-RS" dirty="0">
                <a:latin typeface="Times New Roman" pitchFamily="18" charset="0"/>
                <a:cs typeface="Times New Roman" pitchFamily="18" charset="0"/>
              </a:rPr>
              <a:t>Наша фармакопеја даје описне термине финоће (уситњености) прашка</a:t>
            </a:r>
          </a:p>
          <a:p>
            <a:pPr algn="just">
              <a:buFont typeface="Wingdings" pitchFamily="2" charset="2"/>
              <a:buChar char="ü"/>
            </a:pPr>
            <a:r>
              <a:rPr lang="sr-Cyrl-RS" dirty="0">
                <a:solidFill>
                  <a:srgbClr val="002060"/>
                </a:solidFill>
                <a:latin typeface="Times New Roman" pitchFamily="18" charset="0"/>
                <a:cs typeface="Times New Roman" pitchFamily="18" charset="0"/>
              </a:rPr>
              <a:t>Груби прашак </a:t>
            </a:r>
            <a:r>
              <a:rPr lang="sr-Cyrl-RS" dirty="0">
                <a:latin typeface="Times New Roman" pitchFamily="18" charset="0"/>
                <a:cs typeface="Times New Roman" pitchFamily="18" charset="0"/>
              </a:rPr>
              <a:t>– најмање 95% масе пролази кроз сито 1400 а највише 40% кроз сито бр. 355</a:t>
            </a:r>
          </a:p>
          <a:p>
            <a:pPr algn="just">
              <a:buFont typeface="Wingdings" pitchFamily="2" charset="2"/>
              <a:buChar char="ü"/>
            </a:pPr>
            <a:r>
              <a:rPr lang="sr-Cyrl-RS" dirty="0">
                <a:solidFill>
                  <a:srgbClr val="002060"/>
                </a:solidFill>
                <a:latin typeface="Times New Roman" pitchFamily="18" charset="0"/>
                <a:cs typeface="Times New Roman" pitchFamily="18" charset="0"/>
              </a:rPr>
              <a:t>Умерено ситан прашак</a:t>
            </a:r>
            <a:r>
              <a:rPr lang="sr-Cyrl-RS" dirty="0">
                <a:latin typeface="Times New Roman" pitchFamily="18" charset="0"/>
                <a:cs typeface="Times New Roman" pitchFamily="18" charset="0"/>
              </a:rPr>
              <a:t> - најмање 95% масе пролази кроз сито 355 а највише 40% кроз сито бр. 180</a:t>
            </a:r>
          </a:p>
          <a:p>
            <a:pPr algn="just">
              <a:buFont typeface="Wingdings" pitchFamily="2" charset="2"/>
              <a:buChar char="ü"/>
            </a:pPr>
            <a:r>
              <a:rPr lang="sr-Cyrl-RS" dirty="0">
                <a:solidFill>
                  <a:srgbClr val="002060"/>
                </a:solidFill>
                <a:latin typeface="Times New Roman" pitchFamily="18" charset="0"/>
                <a:cs typeface="Times New Roman" pitchFamily="18" charset="0"/>
              </a:rPr>
              <a:t>Ситан прашак </a:t>
            </a:r>
            <a:r>
              <a:rPr lang="sr-Cyrl-RS" dirty="0">
                <a:latin typeface="Times New Roman" pitchFamily="18" charset="0"/>
                <a:cs typeface="Times New Roman" pitchFamily="18" charset="0"/>
              </a:rPr>
              <a:t>- најмање 95% масе пролази кроз сито 180 а највише 40% кроз сито бр. 125</a:t>
            </a:r>
          </a:p>
          <a:p>
            <a:pPr algn="just">
              <a:buFont typeface="Wingdings" pitchFamily="2" charset="2"/>
              <a:buChar char="ü"/>
            </a:pPr>
            <a:r>
              <a:rPr lang="sr-Cyrl-RS" dirty="0">
                <a:solidFill>
                  <a:srgbClr val="002060"/>
                </a:solidFill>
                <a:latin typeface="Times New Roman" pitchFamily="18" charset="0"/>
                <a:cs typeface="Times New Roman" pitchFamily="18" charset="0"/>
              </a:rPr>
              <a:t>Веома ситан прашак </a:t>
            </a:r>
            <a:r>
              <a:rPr lang="sr-Cyrl-RS" dirty="0">
                <a:latin typeface="Times New Roman" pitchFamily="18" charset="0"/>
                <a:cs typeface="Times New Roman" pitchFamily="18" charset="0"/>
              </a:rPr>
              <a:t>- најмање 95% масе пролази кроз сито125 а највише 40% кроз сито бр.90</a:t>
            </a:r>
          </a:p>
          <a:p>
            <a:pPr algn="just"/>
            <a:r>
              <a:rPr lang="sr-Cyrl-RS" dirty="0">
                <a:latin typeface="Times New Roman" pitchFamily="18" charset="0"/>
                <a:cs typeface="Times New Roman" pitchFamily="18" charset="0"/>
              </a:rPr>
              <a:t>Ако се користи само једна ознака за сито, најмање 97% прашка мора да пролази кроз сито тог броја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568952" cy="6192688"/>
          </a:xfrm>
        </p:spPr>
        <p:txBody>
          <a:bodyPr/>
          <a:lstStyle/>
          <a:p>
            <a:endParaRPr lang="sr-Cyrl-RS" dirty="0">
              <a:latin typeface="Times New Roman" pitchFamily="18" charset="0"/>
              <a:cs typeface="Times New Roman" pitchFamily="18" charset="0"/>
            </a:endParaRPr>
          </a:p>
          <a:p>
            <a:r>
              <a:rPr lang="sr-Cyrl-RS" dirty="0">
                <a:latin typeface="Times New Roman" pitchFamily="18" charset="0"/>
                <a:cs typeface="Times New Roman" pitchFamily="18" charset="0"/>
              </a:rPr>
              <a:t>На процес просејавања утиче:</a:t>
            </a:r>
          </a:p>
          <a:p>
            <a:pPr algn="just">
              <a:buFont typeface="Wingdings" pitchFamily="2" charset="2"/>
              <a:buChar char="ü"/>
            </a:pPr>
            <a:r>
              <a:rPr lang="sr-Cyrl-RS" dirty="0">
                <a:solidFill>
                  <a:srgbClr val="002060"/>
                </a:solidFill>
                <a:latin typeface="Times New Roman" pitchFamily="18" charset="0"/>
                <a:cs typeface="Times New Roman" pitchFamily="18" charset="0"/>
              </a:rPr>
              <a:t>Облик отвора сита и облик честица</a:t>
            </a:r>
            <a:r>
              <a:rPr lang="sr-Cyrl-RS" dirty="0">
                <a:latin typeface="Times New Roman" pitchFamily="18" charset="0"/>
                <a:cs typeface="Times New Roman" pitchFamily="18" charset="0"/>
              </a:rPr>
              <a:t> (најбоље се просејавају округле честице кроз кружне отворе)</a:t>
            </a:r>
          </a:p>
          <a:p>
            <a:pPr algn="just">
              <a:buFont typeface="Wingdings" pitchFamily="2" charset="2"/>
              <a:buChar char="ü"/>
            </a:pPr>
            <a:r>
              <a:rPr lang="sr-Cyrl-RS" dirty="0">
                <a:solidFill>
                  <a:srgbClr val="002060"/>
                </a:solidFill>
                <a:latin typeface="Times New Roman" pitchFamily="18" charset="0"/>
                <a:cs typeface="Times New Roman" pitchFamily="18" charset="0"/>
              </a:rPr>
              <a:t>Брзина просејавања</a:t>
            </a:r>
            <a:r>
              <a:rPr lang="sr-Cyrl-RS" dirty="0">
                <a:latin typeface="Times New Roman" pitchFamily="18" charset="0"/>
                <a:cs typeface="Times New Roman" pitchFamily="18" charset="0"/>
              </a:rPr>
              <a:t> смањује се са смањењем отвора сита и са смањењем величине честица</a:t>
            </a:r>
          </a:p>
          <a:p>
            <a:pPr algn="just">
              <a:buFont typeface="Wingdings" pitchFamily="2" charset="2"/>
              <a:buChar char="ü"/>
            </a:pPr>
            <a:r>
              <a:rPr lang="sr-Cyrl-RS" dirty="0">
                <a:latin typeface="Times New Roman" pitchFamily="18" charset="0"/>
                <a:cs typeface="Times New Roman" pitchFamily="18" charset="0"/>
              </a:rPr>
              <a:t>Што је слој материјала који се просејава </a:t>
            </a:r>
            <a:r>
              <a:rPr lang="sr-Cyrl-RS" dirty="0">
                <a:solidFill>
                  <a:srgbClr val="002060"/>
                </a:solidFill>
                <a:latin typeface="Times New Roman" pitchFamily="18" charset="0"/>
                <a:cs typeface="Times New Roman" pitchFamily="18" charset="0"/>
              </a:rPr>
              <a:t>тањи</a:t>
            </a:r>
            <a:r>
              <a:rPr lang="sr-Cyrl-RS" dirty="0">
                <a:latin typeface="Times New Roman" pitchFamily="18" charset="0"/>
                <a:cs typeface="Times New Roman" pitchFamily="18" charset="0"/>
              </a:rPr>
              <a:t>, просејавање је </a:t>
            </a:r>
            <a:r>
              <a:rPr lang="sr-Cyrl-RS" dirty="0">
                <a:solidFill>
                  <a:srgbClr val="002060"/>
                </a:solidFill>
                <a:latin typeface="Times New Roman" pitchFamily="18" charset="0"/>
                <a:cs typeface="Times New Roman" pitchFamily="18" charset="0"/>
              </a:rPr>
              <a:t>боље</a:t>
            </a:r>
            <a:r>
              <a:rPr lang="sr-Cyrl-RS" dirty="0">
                <a:latin typeface="Times New Roman" pitchFamily="18" charset="0"/>
                <a:cs typeface="Times New Roman" pitchFamily="18" charset="0"/>
              </a:rPr>
              <a:t> (већа је могућност честица да дођу у контакт са отвором сита)</a:t>
            </a:r>
          </a:p>
          <a:p>
            <a:pPr algn="just">
              <a:buFont typeface="Wingdings" pitchFamily="2" charset="2"/>
              <a:buChar char="ü"/>
            </a:pPr>
            <a:r>
              <a:rPr lang="sr-Cyrl-RS" dirty="0">
                <a:latin typeface="Times New Roman" pitchFamily="18" charset="0"/>
                <a:cs typeface="Times New Roman" pitchFamily="18" charset="0"/>
              </a:rPr>
              <a:t>Са порастом </a:t>
            </a:r>
            <a:r>
              <a:rPr lang="sr-Cyrl-RS" dirty="0">
                <a:solidFill>
                  <a:srgbClr val="002060"/>
                </a:solidFill>
                <a:latin typeface="Times New Roman" pitchFamily="18" charset="0"/>
                <a:cs typeface="Times New Roman" pitchFamily="18" charset="0"/>
              </a:rPr>
              <a:t>влажности</a:t>
            </a:r>
            <a:r>
              <a:rPr lang="sr-Cyrl-RS" dirty="0">
                <a:latin typeface="Times New Roman" pitchFamily="18" charset="0"/>
                <a:cs typeface="Times New Roman" pitchFamily="18" charset="0"/>
              </a:rPr>
              <a:t> материјала просејавање је </a:t>
            </a:r>
            <a:r>
              <a:rPr lang="sr-Cyrl-RS" dirty="0">
                <a:solidFill>
                  <a:srgbClr val="002060"/>
                </a:solidFill>
                <a:latin typeface="Times New Roman" pitchFamily="18" charset="0"/>
                <a:cs typeface="Times New Roman" pitchFamily="18" charset="0"/>
              </a:rPr>
              <a:t>теже</a:t>
            </a:r>
          </a:p>
          <a:p>
            <a:pPr algn="just">
              <a:buFont typeface="Wingdings" pitchFamily="2" charset="2"/>
              <a:buChar char="ü"/>
            </a:pPr>
            <a:endParaRPr lang="sr-Cyrl-RS" dirty="0">
              <a:latin typeface="Times New Roman" pitchFamily="18" charset="0"/>
              <a:cs typeface="Times New Roman" pitchFamily="18" charset="0"/>
            </a:endParaRPr>
          </a:p>
          <a:p>
            <a:pPr>
              <a:buFont typeface="Wingdings" pitchFamily="2" charset="2"/>
              <a:buChar char="ü"/>
            </a:pP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568952" cy="6264696"/>
          </a:xfrm>
        </p:spPr>
        <p:txBody>
          <a:bodyPr/>
          <a:lstStyle/>
          <a:p>
            <a:pPr algn="just">
              <a:buFont typeface="Wingdings" pitchFamily="2" charset="2"/>
              <a:buChar char="ü"/>
            </a:pPr>
            <a:r>
              <a:rPr lang="sr-Cyrl-RS" dirty="0">
                <a:latin typeface="Times New Roman" pitchFamily="18" charset="0"/>
                <a:cs typeface="Times New Roman" pitchFamily="18" charset="0"/>
              </a:rPr>
              <a:t>Веома </a:t>
            </a:r>
            <a:r>
              <a:rPr lang="sr-Cyrl-RS" dirty="0">
                <a:solidFill>
                  <a:srgbClr val="002060"/>
                </a:solidFill>
                <a:latin typeface="Times New Roman" pitchFamily="18" charset="0"/>
                <a:cs typeface="Times New Roman" pitchFamily="18" charset="0"/>
              </a:rPr>
              <a:t>фино уситњавање </a:t>
            </a:r>
            <a:r>
              <a:rPr lang="sr-Cyrl-RS" dirty="0">
                <a:latin typeface="Times New Roman" pitchFamily="18" charset="0"/>
                <a:cs typeface="Times New Roman" pitchFamily="18" charset="0"/>
              </a:rPr>
              <a:t>је потребно за лекове </a:t>
            </a:r>
            <a:r>
              <a:rPr lang="sr-Cyrl-RS" dirty="0">
                <a:solidFill>
                  <a:srgbClr val="002060"/>
                </a:solidFill>
                <a:latin typeface="Times New Roman" pitchFamily="18" charset="0"/>
                <a:cs typeface="Times New Roman" pitchFamily="18" charset="0"/>
              </a:rPr>
              <a:t>врло јаког деловања и мале појединачне дозе</a:t>
            </a:r>
          </a:p>
          <a:p>
            <a:pPr algn="just"/>
            <a:r>
              <a:rPr lang="sr-Cyrl-RS" dirty="0">
                <a:latin typeface="Times New Roman" pitchFamily="18" charset="0"/>
                <a:cs typeface="Times New Roman" pitchFamily="18" charset="0"/>
              </a:rPr>
              <a:t>Уситњавањем се утиче на </a:t>
            </a:r>
            <a:r>
              <a:rPr lang="sr-Cyrl-RS" dirty="0">
                <a:solidFill>
                  <a:srgbClr val="002060"/>
                </a:solidFill>
                <a:latin typeface="Times New Roman" pitchFamily="18" charset="0"/>
                <a:cs typeface="Times New Roman" pitchFamily="18" charset="0"/>
              </a:rPr>
              <a:t>бољу проточност </a:t>
            </a:r>
            <a:r>
              <a:rPr lang="sr-Cyrl-RS" dirty="0">
                <a:latin typeface="Times New Roman" pitchFamily="18" charset="0"/>
                <a:cs typeface="Times New Roman" pitchFamily="18" charset="0"/>
              </a:rPr>
              <a:t>игличастих материја или материја неправилног облика</a:t>
            </a:r>
          </a:p>
          <a:p>
            <a:pPr algn="just"/>
            <a:r>
              <a:rPr lang="sr-Cyrl-RS" dirty="0">
                <a:solidFill>
                  <a:srgbClr val="002060"/>
                </a:solidFill>
                <a:latin typeface="Times New Roman" pitchFamily="18" charset="0"/>
                <a:cs typeface="Times New Roman" pitchFamily="18" charset="0"/>
              </a:rPr>
              <a:t>Средтва за клизање и лубриканти </a:t>
            </a:r>
            <a:r>
              <a:rPr lang="sr-Cyrl-RS" dirty="0">
                <a:latin typeface="Times New Roman" pitchFamily="18" charset="0"/>
                <a:cs typeface="Times New Roman" pitchFamily="18" charset="0"/>
              </a:rPr>
              <a:t>морају бити веома добро уситњени да би показали оптимално деловање</a:t>
            </a:r>
          </a:p>
          <a:p>
            <a:pPr algn="just"/>
            <a:r>
              <a:rPr lang="sr-Cyrl-RS" dirty="0">
                <a:latin typeface="Times New Roman" pitchFamily="18" charset="0"/>
                <a:cs typeface="Times New Roman" pitchFamily="18" charset="0"/>
              </a:rPr>
              <a:t>Уситњавање </a:t>
            </a:r>
            <a:r>
              <a:rPr lang="sr-Cyrl-RS" dirty="0">
                <a:solidFill>
                  <a:srgbClr val="002060"/>
                </a:solidFill>
                <a:latin typeface="Times New Roman" pitchFamily="18" charset="0"/>
                <a:cs typeface="Times New Roman" pitchFamily="18" charset="0"/>
              </a:rPr>
              <a:t>скраћује време </a:t>
            </a:r>
            <a:r>
              <a:rPr lang="sr-Cyrl-RS" dirty="0">
                <a:latin typeface="Times New Roman" pitchFamily="18" charset="0"/>
                <a:cs typeface="Times New Roman" pitchFamily="18" charset="0"/>
              </a:rPr>
              <a:t>потрбно за екстракцију из биљних и животињских дрога због </a:t>
            </a:r>
            <a:r>
              <a:rPr lang="sr-Cyrl-RS" dirty="0">
                <a:solidFill>
                  <a:srgbClr val="002060"/>
                </a:solidFill>
                <a:latin typeface="Times New Roman" pitchFamily="18" charset="0"/>
                <a:cs typeface="Times New Roman" pitchFamily="18" charset="0"/>
              </a:rPr>
              <a:t>повећања контактне површине</a:t>
            </a:r>
            <a:r>
              <a:rPr lang="sr-Cyrl-RS" dirty="0">
                <a:latin typeface="Times New Roman" pitchFamily="18" charset="0"/>
                <a:cs typeface="Times New Roman" pitchFamily="18" charset="0"/>
              </a:rPr>
              <a:t> између растварача и материје која се екстрахује</a:t>
            </a:r>
          </a:p>
          <a:p>
            <a:pPr algn="just"/>
            <a:r>
              <a:rPr lang="sr-Cyrl-RS" dirty="0">
                <a:latin typeface="Times New Roman" pitchFamily="18" charset="0"/>
                <a:cs typeface="Times New Roman" pitchFamily="18" charset="0"/>
              </a:rPr>
              <a:t>Скраћује се време потребно за растварање чврстих лековитих супстанци</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568952" cy="6192688"/>
          </a:xfrm>
        </p:spPr>
        <p:txBody>
          <a:bodyPr>
            <a:normAutofit lnSpcReduction="10000"/>
          </a:bodyPr>
          <a:lstStyle/>
          <a:p>
            <a:pPr algn="just"/>
            <a:r>
              <a:rPr lang="sr-Cyrl-RS" dirty="0">
                <a:latin typeface="Times New Roman" pitchFamily="18" charset="0"/>
                <a:cs typeface="Times New Roman" pitchFamily="18" charset="0"/>
              </a:rPr>
              <a:t>Код сувог просејавања сепарација честица се постиже помоћу </a:t>
            </a:r>
            <a:r>
              <a:rPr lang="sr-Cyrl-RS" dirty="0">
                <a:solidFill>
                  <a:srgbClr val="002060"/>
                </a:solidFill>
                <a:latin typeface="Times New Roman" pitchFamily="18" charset="0"/>
                <a:cs typeface="Times New Roman" pitchFamily="18" charset="0"/>
              </a:rPr>
              <a:t>осцилација</a:t>
            </a:r>
            <a:r>
              <a:rPr lang="sr-Cyrl-RS" dirty="0">
                <a:latin typeface="Times New Roman" pitchFamily="18" charset="0"/>
                <a:cs typeface="Times New Roman" pitchFamily="18" charset="0"/>
              </a:rPr>
              <a:t> (индукованих електричним путем) или </a:t>
            </a:r>
            <a:r>
              <a:rPr lang="sr-Cyrl-RS" dirty="0">
                <a:solidFill>
                  <a:srgbClr val="002060"/>
                </a:solidFill>
                <a:latin typeface="Times New Roman" pitchFamily="18" charset="0"/>
                <a:cs typeface="Times New Roman" pitchFamily="18" charset="0"/>
              </a:rPr>
              <a:t>вибрација</a:t>
            </a:r>
            <a:r>
              <a:rPr lang="sr-Cyrl-RS" dirty="0">
                <a:latin typeface="Times New Roman" pitchFamily="18" charset="0"/>
                <a:cs typeface="Times New Roman" pitchFamily="18" charset="0"/>
              </a:rPr>
              <a:t> (индукованих механичким путем) мрежице сита.</a:t>
            </a:r>
          </a:p>
          <a:p>
            <a:pPr algn="just"/>
            <a:r>
              <a:rPr lang="sr-Cyrl-RS" dirty="0">
                <a:latin typeface="Times New Roman" pitchFamily="18" charset="0"/>
                <a:cs typeface="Times New Roman" pitchFamily="18" charset="0"/>
              </a:rPr>
              <a:t>Просејавање се постиже и </a:t>
            </a:r>
            <a:r>
              <a:rPr lang="sr-Cyrl-RS" dirty="0">
                <a:solidFill>
                  <a:srgbClr val="002060"/>
                </a:solidFill>
                <a:latin typeface="Times New Roman" pitchFamily="18" charset="0"/>
                <a:cs typeface="Times New Roman" pitchFamily="18" charset="0"/>
              </a:rPr>
              <a:t>кружењем</a:t>
            </a:r>
            <a:r>
              <a:rPr lang="sr-Cyrl-RS" dirty="0">
                <a:latin typeface="Times New Roman" pitchFamily="18" charset="0"/>
                <a:cs typeface="Times New Roman" pitchFamily="18" charset="0"/>
              </a:rPr>
              <a:t> сита услед чега ће честице да се окрећу и непрекидно мењају орјентацију, услед чега се повећава вероватноћа њиховог проласка кроз сито</a:t>
            </a:r>
          </a:p>
          <a:p>
            <a:pPr algn="just"/>
            <a:r>
              <a:rPr lang="sr-Cyrl-RS" dirty="0">
                <a:latin typeface="Times New Roman" pitchFamily="18" charset="0"/>
                <a:cs typeface="Times New Roman" pitchFamily="18" charset="0"/>
              </a:rPr>
              <a:t>Принос при кружном просејавању је обично већи од приноса код осцилаторних и вибрационих метода</a:t>
            </a:r>
          </a:p>
          <a:p>
            <a:pPr algn="just"/>
            <a:r>
              <a:rPr lang="sr-Cyrl-RS" dirty="0">
                <a:solidFill>
                  <a:srgbClr val="002060"/>
                </a:solidFill>
                <a:latin typeface="Times New Roman" pitchFamily="18" charset="0"/>
                <a:cs typeface="Times New Roman" pitchFamily="18" charset="0"/>
              </a:rPr>
              <a:t>Осцилациона сита </a:t>
            </a:r>
            <a:r>
              <a:rPr lang="sr-Cyrl-RS" dirty="0">
                <a:latin typeface="Times New Roman" pitchFamily="18" charset="0"/>
                <a:cs typeface="Times New Roman" pitchFamily="18" charset="0"/>
              </a:rPr>
              <a:t>– су равна сита која осцилирају у хоризонталној или косој равни</a:t>
            </a:r>
          </a:p>
          <a:p>
            <a:pPr algn="just"/>
            <a:r>
              <a:rPr lang="sr-Cyrl-RS" dirty="0">
                <a:solidFill>
                  <a:srgbClr val="002060"/>
                </a:solidFill>
                <a:latin typeface="Times New Roman" pitchFamily="18" charset="0"/>
                <a:cs typeface="Times New Roman" pitchFamily="18" charset="0"/>
              </a:rPr>
              <a:t>Вибрациона сита </a:t>
            </a:r>
            <a:r>
              <a:rPr lang="sr-Cyrl-RS" dirty="0">
                <a:latin typeface="Times New Roman" pitchFamily="18" charset="0"/>
                <a:cs typeface="Times New Roman" pitchFamily="18" charset="0"/>
              </a:rPr>
              <a:t>– су равна сита са радном плочом и ситима која вибрирају уз помоћ електромагнета</a:t>
            </a:r>
          </a:p>
        </p:txBody>
      </p:sp>
      <p:sp>
        <p:nvSpPr>
          <p:cNvPr id="4" name="Slide Number Placeholder 3"/>
          <p:cNvSpPr>
            <a:spLocks noGrp="1"/>
          </p:cNvSpPr>
          <p:nvPr>
            <p:ph type="sldNum" sz="quarter" idx="12"/>
          </p:nvPr>
        </p:nvSpPr>
        <p:spPr/>
        <p:txBody>
          <a:bodyPr/>
          <a:lstStyle/>
          <a:p>
            <a:fld id="{3F280205-F809-4E80-8EC8-4DECA07DDCD2}"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8424936" cy="6192688"/>
          </a:xfrm>
        </p:spPr>
        <p:txBody>
          <a:bodyPr>
            <a:normAutofit lnSpcReduction="10000"/>
          </a:bodyPr>
          <a:lstStyle/>
          <a:p>
            <a:pPr algn="ctr">
              <a:buNone/>
            </a:pPr>
            <a:r>
              <a:rPr lang="sr-Cyrl-RS" dirty="0">
                <a:solidFill>
                  <a:srgbClr val="002060"/>
                </a:solidFill>
                <a:latin typeface="Times New Roman" pitchFamily="18" charset="0"/>
                <a:cs typeface="Times New Roman" pitchFamily="18" charset="0"/>
              </a:rPr>
              <a:t>Циклонске сепарационе методе</a:t>
            </a:r>
          </a:p>
          <a:p>
            <a:pPr algn="just"/>
            <a:r>
              <a:rPr lang="sr-Cyrl-RS" dirty="0">
                <a:latin typeface="Times New Roman" pitchFamily="18" charset="0"/>
                <a:cs typeface="Times New Roman" pitchFamily="18" charset="0"/>
              </a:rPr>
              <a:t>Најчешће коришћени тип циклона који се користи у раздвајању честица из струје флуида је </a:t>
            </a:r>
            <a:r>
              <a:rPr lang="sr-Cyrl-RS" dirty="0">
                <a:solidFill>
                  <a:srgbClr val="002060"/>
                </a:solidFill>
                <a:latin typeface="Times New Roman" pitchFamily="18" charset="0"/>
                <a:cs typeface="Times New Roman" pitchFamily="18" charset="0"/>
              </a:rPr>
              <a:t>циклон са реверзним протоком</a:t>
            </a:r>
          </a:p>
          <a:p>
            <a:pPr algn="just"/>
            <a:r>
              <a:rPr lang="sr-Cyrl-RS" dirty="0">
                <a:latin typeface="Times New Roman" pitchFamily="18" charset="0"/>
                <a:cs typeface="Times New Roman" pitchFamily="18" charset="0"/>
              </a:rPr>
              <a:t>Код овог система честице суспентоване у ваздуху усмеравају се ка спиралном вртлогу тако што на </a:t>
            </a:r>
            <a:r>
              <a:rPr lang="sr-Cyrl-RS" dirty="0">
                <a:solidFill>
                  <a:srgbClr val="002060"/>
                </a:solidFill>
                <a:latin typeface="Times New Roman" pitchFamily="18" charset="0"/>
                <a:cs typeface="Times New Roman" pitchFamily="18" charset="0"/>
              </a:rPr>
              <a:t>највеће</a:t>
            </a:r>
            <a:r>
              <a:rPr lang="sr-Cyrl-RS" dirty="0">
                <a:latin typeface="Times New Roman" pitchFamily="18" charset="0"/>
                <a:cs typeface="Times New Roman" pitchFamily="18" charset="0"/>
              </a:rPr>
              <a:t> честице највише утиче </a:t>
            </a:r>
            <a:r>
              <a:rPr lang="sr-Cyrl-RS" dirty="0">
                <a:solidFill>
                  <a:srgbClr val="002060"/>
                </a:solidFill>
                <a:latin typeface="Times New Roman" pitchFamily="18" charset="0"/>
                <a:cs typeface="Times New Roman" pitchFamily="18" charset="0"/>
              </a:rPr>
              <a:t>центрифугална</a:t>
            </a:r>
            <a:r>
              <a:rPr lang="sr-Cyrl-RS" dirty="0">
                <a:latin typeface="Times New Roman" pitchFamily="18" charset="0"/>
                <a:cs typeface="Times New Roman" pitchFamily="18" charset="0"/>
              </a:rPr>
              <a:t> сила и зато се оне налазе уз </a:t>
            </a:r>
            <a:r>
              <a:rPr lang="sr-Cyrl-RS" dirty="0">
                <a:solidFill>
                  <a:srgbClr val="002060"/>
                </a:solidFill>
                <a:latin typeface="Times New Roman" pitchFamily="18" charset="0"/>
                <a:cs typeface="Times New Roman" pitchFamily="18" charset="0"/>
              </a:rPr>
              <a:t>ивицу цилиндричне посуде </a:t>
            </a:r>
            <a:r>
              <a:rPr lang="sr-Cyrl-RS" dirty="0">
                <a:latin typeface="Times New Roman" pitchFamily="18" charset="0"/>
                <a:cs typeface="Times New Roman" pitchFamily="18" charset="0"/>
              </a:rPr>
              <a:t>за сепарацију, док се </a:t>
            </a:r>
            <a:r>
              <a:rPr lang="sr-Cyrl-RS" dirty="0">
                <a:solidFill>
                  <a:srgbClr val="002060"/>
                </a:solidFill>
                <a:latin typeface="Times New Roman" pitchFamily="18" charset="0"/>
                <a:cs typeface="Times New Roman" pitchFamily="18" charset="0"/>
              </a:rPr>
              <a:t>ситне</a:t>
            </a:r>
            <a:r>
              <a:rPr lang="sr-Cyrl-RS" dirty="0">
                <a:latin typeface="Times New Roman" pitchFamily="18" charset="0"/>
                <a:cs typeface="Times New Roman" pitchFamily="18" charset="0"/>
              </a:rPr>
              <a:t> честице задржавају у </a:t>
            </a:r>
            <a:r>
              <a:rPr lang="sr-Cyrl-RS" dirty="0">
                <a:solidFill>
                  <a:srgbClr val="002060"/>
                </a:solidFill>
                <a:latin typeface="Times New Roman" pitchFamily="18" charset="0"/>
                <a:cs typeface="Times New Roman" pitchFamily="18" charset="0"/>
              </a:rPr>
              <a:t>средини уређаја </a:t>
            </a:r>
          </a:p>
          <a:p>
            <a:pPr algn="just"/>
            <a:r>
              <a:rPr lang="sr-Cyrl-RS" dirty="0">
                <a:solidFill>
                  <a:srgbClr val="002060"/>
                </a:solidFill>
                <a:latin typeface="Times New Roman" pitchFamily="18" charset="0"/>
                <a:cs typeface="Times New Roman" pitchFamily="18" charset="0"/>
              </a:rPr>
              <a:t>Грубље</a:t>
            </a:r>
            <a:r>
              <a:rPr lang="sr-Cyrl-RS" dirty="0">
                <a:latin typeface="Times New Roman" pitchFamily="18" charset="0"/>
                <a:cs typeface="Times New Roman" pitchFamily="18" charset="0"/>
              </a:rPr>
              <a:t> честице се издвјају из струје флуида и испадају из циклона кроз </a:t>
            </a:r>
            <a:r>
              <a:rPr lang="sr-Cyrl-RS" dirty="0">
                <a:solidFill>
                  <a:srgbClr val="002060"/>
                </a:solidFill>
                <a:latin typeface="Times New Roman" pitchFamily="18" charset="0"/>
                <a:cs typeface="Times New Roman" pitchFamily="18" charset="0"/>
              </a:rPr>
              <a:t>отвор за прах</a:t>
            </a:r>
            <a:r>
              <a:rPr lang="sr-Cyrl-RS" dirty="0">
                <a:latin typeface="Times New Roman" pitchFamily="18" charset="0"/>
                <a:cs typeface="Times New Roman" pitchFamily="18" charset="0"/>
              </a:rPr>
              <a:t>, док </a:t>
            </a:r>
            <a:r>
              <a:rPr lang="sr-Cyrl-RS" dirty="0">
                <a:solidFill>
                  <a:srgbClr val="002060"/>
                </a:solidFill>
                <a:latin typeface="Times New Roman" pitchFamily="18" charset="0"/>
                <a:cs typeface="Times New Roman" pitchFamily="18" charset="0"/>
              </a:rPr>
              <a:t>финије</a:t>
            </a:r>
            <a:r>
              <a:rPr lang="sr-Cyrl-RS" dirty="0">
                <a:latin typeface="Times New Roman" pitchFamily="18" charset="0"/>
                <a:cs typeface="Times New Roman" pitchFamily="18" charset="0"/>
              </a:rPr>
              <a:t> честице остају у струји флуида и напуштају циклон кроз </a:t>
            </a:r>
            <a:r>
              <a:rPr lang="sr-Cyrl-RS" dirty="0">
                <a:solidFill>
                  <a:srgbClr val="002060"/>
                </a:solidFill>
                <a:latin typeface="Times New Roman" pitchFamily="18" charset="0"/>
                <a:cs typeface="Times New Roman" pitchFamily="18" charset="0"/>
              </a:rPr>
              <a:t>испуст за вртлог</a:t>
            </a:r>
          </a:p>
          <a:p>
            <a:pPr algn="just"/>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rot="10800000">
            <a:off x="539552" y="530222"/>
            <a:ext cx="8424936" cy="5779095"/>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3F280205-F809-4E80-8EC8-4DECA07DDCD2}"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192688"/>
          </a:xfrm>
        </p:spPr>
        <p:txBody>
          <a:bodyPr>
            <a:normAutofit lnSpcReduction="10000"/>
          </a:bodyPr>
          <a:lstStyle/>
          <a:p>
            <a:pPr algn="ctr">
              <a:buNone/>
            </a:pPr>
            <a:r>
              <a:rPr lang="sr-Cyrl-RS" dirty="0">
                <a:solidFill>
                  <a:srgbClr val="002060"/>
                </a:solidFill>
                <a:latin typeface="Times New Roman" pitchFamily="18" charset="0"/>
                <a:cs typeface="Times New Roman" pitchFamily="18" charset="0"/>
              </a:rPr>
              <a:t>Просејавање влажног материјала</a:t>
            </a:r>
          </a:p>
          <a:p>
            <a:pPr algn="just"/>
            <a:r>
              <a:rPr lang="sr-Cyrl-RS" dirty="0">
                <a:solidFill>
                  <a:srgbClr val="002060"/>
                </a:solidFill>
                <a:latin typeface="Times New Roman" pitchFamily="18" charset="0"/>
                <a:cs typeface="Times New Roman" pitchFamily="18" charset="0"/>
              </a:rPr>
              <a:t>Осцилаторни гранулатор </a:t>
            </a:r>
            <a:r>
              <a:rPr lang="sr-Cyrl-RS" dirty="0">
                <a:latin typeface="Times New Roman" pitchFamily="18" charset="0"/>
                <a:cs typeface="Times New Roman" pitchFamily="18" charset="0"/>
              </a:rPr>
              <a:t>се користи за смањење величине честица влажног гранулата до жељене величине </a:t>
            </a:r>
          </a:p>
          <a:p>
            <a:pPr algn="just"/>
            <a:r>
              <a:rPr lang="sr-Cyrl-RS" dirty="0">
                <a:latin typeface="Times New Roman" pitchFamily="18" charset="0"/>
                <a:cs typeface="Times New Roman" pitchFamily="18" charset="0"/>
              </a:rPr>
              <a:t>Уређај се састоји од једног </a:t>
            </a:r>
            <a:r>
              <a:rPr lang="sr-Cyrl-RS" dirty="0">
                <a:solidFill>
                  <a:srgbClr val="002060"/>
                </a:solidFill>
                <a:latin typeface="Times New Roman" pitchFamily="18" charset="0"/>
                <a:cs typeface="Times New Roman" pitchFamily="18" charset="0"/>
              </a:rPr>
              <a:t>осцилаторног елемента </a:t>
            </a:r>
            <a:r>
              <a:rPr lang="sr-Cyrl-RS" dirty="0">
                <a:latin typeface="Times New Roman" pitchFamily="18" charset="0"/>
                <a:cs typeface="Times New Roman" pitchFamily="18" charset="0"/>
              </a:rPr>
              <a:t>који је у контакту са </a:t>
            </a:r>
            <a:r>
              <a:rPr lang="sr-Cyrl-RS" dirty="0">
                <a:solidFill>
                  <a:srgbClr val="002060"/>
                </a:solidFill>
                <a:latin typeface="Times New Roman" pitchFamily="18" charset="0"/>
                <a:cs typeface="Times New Roman" pitchFamily="18" charset="0"/>
              </a:rPr>
              <a:t>ситом од испреплетане жице</a:t>
            </a:r>
          </a:p>
          <a:p>
            <a:pPr algn="just"/>
            <a:r>
              <a:rPr lang="sr-Cyrl-RS" dirty="0">
                <a:latin typeface="Times New Roman" pitchFamily="18" charset="0"/>
                <a:cs typeface="Times New Roman" pitchFamily="18" charset="0"/>
              </a:rPr>
              <a:t>Кроз </a:t>
            </a:r>
            <a:r>
              <a:rPr lang="sr-Cyrl-RS" dirty="0">
                <a:solidFill>
                  <a:srgbClr val="002060"/>
                </a:solidFill>
                <a:latin typeface="Times New Roman" pitchFamily="18" charset="0"/>
                <a:cs typeface="Times New Roman" pitchFamily="18" charset="0"/>
              </a:rPr>
              <a:t>левак</a:t>
            </a:r>
            <a:r>
              <a:rPr lang="sr-Cyrl-RS" dirty="0">
                <a:latin typeface="Times New Roman" pitchFamily="18" charset="0"/>
                <a:cs typeface="Times New Roman" pitchFamily="18" charset="0"/>
              </a:rPr>
              <a:t> се пуни влажна смеша коју осцилирајући елемент приморава да пролази кроз сито</a:t>
            </a:r>
          </a:p>
          <a:p>
            <a:pPr algn="just"/>
            <a:r>
              <a:rPr lang="sr-Cyrl-RS" dirty="0">
                <a:latin typeface="Times New Roman" pitchFamily="18" charset="0"/>
                <a:cs typeface="Times New Roman" pitchFamily="18" charset="0"/>
              </a:rPr>
              <a:t>Ефекат протеривања кроз сито постиже се силама </a:t>
            </a:r>
            <a:r>
              <a:rPr lang="sr-Cyrl-RS" dirty="0">
                <a:solidFill>
                  <a:srgbClr val="002060"/>
                </a:solidFill>
                <a:latin typeface="Times New Roman" pitchFamily="18" charset="0"/>
                <a:cs typeface="Times New Roman" pitchFamily="18" charset="0"/>
              </a:rPr>
              <a:t>смицања</a:t>
            </a:r>
            <a:r>
              <a:rPr lang="sr-Cyrl-RS" dirty="0">
                <a:latin typeface="Times New Roman" pitchFamily="18" charset="0"/>
                <a:cs typeface="Times New Roman" pitchFamily="18" charset="0"/>
              </a:rPr>
              <a:t> и у мањој мери </a:t>
            </a:r>
            <a:r>
              <a:rPr lang="sr-Cyrl-RS" dirty="0">
                <a:solidFill>
                  <a:srgbClr val="002060"/>
                </a:solidFill>
                <a:latin typeface="Times New Roman" pitchFamily="18" charset="0"/>
                <a:cs typeface="Times New Roman" pitchFamily="18" charset="0"/>
              </a:rPr>
              <a:t>трењем</a:t>
            </a:r>
          </a:p>
          <a:p>
            <a:pPr algn="just"/>
            <a:r>
              <a:rPr lang="sr-Cyrl-RS" dirty="0">
                <a:latin typeface="Times New Roman" pitchFamily="18" charset="0"/>
                <a:cs typeface="Times New Roman" pitchFamily="18" charset="0"/>
              </a:rPr>
              <a:t>Скупљање влажног гранулата врши се директно на </a:t>
            </a:r>
            <a:r>
              <a:rPr lang="sr-Cyrl-RS" dirty="0">
                <a:solidFill>
                  <a:srgbClr val="002060"/>
                </a:solidFill>
                <a:latin typeface="Times New Roman" pitchFamily="18" charset="0"/>
                <a:cs typeface="Times New Roman" pitchFamily="18" charset="0"/>
              </a:rPr>
              <a:t>тацне</a:t>
            </a:r>
            <a:r>
              <a:rPr lang="sr-Cyrl-RS" dirty="0">
                <a:latin typeface="Times New Roman" pitchFamily="18" charset="0"/>
                <a:cs typeface="Times New Roman" pitchFamily="18" charset="0"/>
              </a:rPr>
              <a:t> које се стављају у </a:t>
            </a:r>
            <a:r>
              <a:rPr lang="sr-Cyrl-RS" dirty="0">
                <a:solidFill>
                  <a:srgbClr val="002060"/>
                </a:solidFill>
                <a:latin typeface="Times New Roman" pitchFamily="18" charset="0"/>
                <a:cs typeface="Times New Roman" pitchFamily="18" charset="0"/>
              </a:rPr>
              <a:t>сушионик</a:t>
            </a:r>
          </a:p>
          <a:p>
            <a:pPr algn="just"/>
            <a:r>
              <a:rPr lang="sr-Cyrl-RS" dirty="0">
                <a:latin typeface="Times New Roman" pitchFamily="18" charset="0"/>
                <a:cs typeface="Times New Roman" pitchFamily="18" charset="0"/>
              </a:rPr>
              <a:t>Брзина осцилатора је константна а сита се мењају у зависности од величине зрна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568952" cy="6264696"/>
          </a:xfrm>
        </p:spPr>
        <p:txBody>
          <a:bodyPr/>
          <a:lstStyle/>
          <a:p>
            <a:r>
              <a:rPr lang="sr-Cyrl-RS" dirty="0">
                <a:latin typeface="Times New Roman" pitchFamily="18" charset="0"/>
                <a:cs typeface="Times New Roman" pitchFamily="18" charset="0"/>
              </a:rPr>
              <a:t>Као резултат добија се </a:t>
            </a:r>
            <a:r>
              <a:rPr lang="sr-Cyrl-RS" dirty="0">
                <a:solidFill>
                  <a:srgbClr val="002060"/>
                </a:solidFill>
                <a:latin typeface="Times New Roman" pitchFamily="18" charset="0"/>
                <a:cs typeface="Times New Roman" pitchFamily="18" charset="0"/>
              </a:rPr>
              <a:t>једнолики влажни гранулат </a:t>
            </a:r>
          </a:p>
          <a:p>
            <a:pPr algn="just"/>
            <a:r>
              <a:rPr lang="sr-Cyrl-RS" dirty="0">
                <a:latin typeface="Times New Roman" pitchFamily="18" charset="0"/>
                <a:cs typeface="Times New Roman" pitchFamily="18" charset="0"/>
              </a:rPr>
              <a:t>Недостаци уређаја су </a:t>
            </a:r>
            <a:r>
              <a:rPr lang="sr-Cyrl-RS" dirty="0">
                <a:solidFill>
                  <a:srgbClr val="002060"/>
                </a:solidFill>
                <a:latin typeface="Times New Roman" pitchFamily="18" charset="0"/>
                <a:cs typeface="Times New Roman" pitchFamily="18" charset="0"/>
              </a:rPr>
              <a:t>мала брзина </a:t>
            </a:r>
            <a:r>
              <a:rPr lang="sr-Cyrl-RS" dirty="0">
                <a:latin typeface="Times New Roman" pitchFamily="18" charset="0"/>
                <a:cs typeface="Times New Roman" pitchFamily="18" charset="0"/>
              </a:rPr>
              <a:t>проласка кроз уређај, </a:t>
            </a:r>
            <a:r>
              <a:rPr lang="sr-Cyrl-RS" dirty="0">
                <a:solidFill>
                  <a:srgbClr val="002060"/>
                </a:solidFill>
                <a:latin typeface="Times New Roman" pitchFamily="18" charset="0"/>
                <a:cs typeface="Times New Roman" pitchFamily="18" charset="0"/>
              </a:rPr>
              <a:t>хабање</a:t>
            </a:r>
            <a:r>
              <a:rPr lang="sr-Cyrl-RS" dirty="0">
                <a:latin typeface="Times New Roman" pitchFamily="18" charset="0"/>
                <a:cs typeface="Times New Roman" pitchFamily="18" charset="0"/>
              </a:rPr>
              <a:t> сита и могућност контаминације гранулата </a:t>
            </a:r>
            <a:r>
              <a:rPr lang="sr-Cyrl-RS">
                <a:solidFill>
                  <a:srgbClr val="002060"/>
                </a:solidFill>
                <a:latin typeface="Times New Roman" pitchFamily="18" charset="0"/>
                <a:cs typeface="Times New Roman" pitchFamily="18" charset="0"/>
              </a:rPr>
              <a:t>металним честицама </a:t>
            </a:r>
            <a:r>
              <a:rPr lang="sr-Cyrl-RS" dirty="0">
                <a:latin typeface="Times New Roman" pitchFamily="18" charset="0"/>
                <a:cs typeface="Times New Roman" pitchFamily="18" charset="0"/>
              </a:rPr>
              <a:t>са сита</a:t>
            </a:r>
          </a:p>
          <a:p>
            <a:pPr algn="just"/>
            <a:endParaRPr lang="sr-Cyrl-RS"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2" cstate="print"/>
          <a:srcRect/>
          <a:stretch>
            <a:fillRect/>
          </a:stretch>
        </p:blipFill>
        <p:spPr bwMode="auto">
          <a:xfrm>
            <a:off x="1187624" y="2204864"/>
            <a:ext cx="7056784" cy="3744416"/>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3F280205-F809-4E80-8EC8-4DECA07DDCD2}" type="slidenum">
              <a:rPr lang="en-US" smtClean="0"/>
              <a:pPr/>
              <a:t>34</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496944" cy="6264696"/>
          </a:xfrm>
        </p:spPr>
        <p:txBody>
          <a:bodyPr/>
          <a:lstStyle/>
          <a:p>
            <a:r>
              <a:rPr lang="sr-Cyrl-RS" dirty="0">
                <a:latin typeface="Times New Roman" pitchFamily="18" charset="0"/>
                <a:cs typeface="Times New Roman" pitchFamily="18" charset="0"/>
              </a:rPr>
              <a:t>Уситњавање може имати и </a:t>
            </a:r>
            <a:r>
              <a:rPr lang="sr-Cyrl-RS" dirty="0">
                <a:solidFill>
                  <a:srgbClr val="002060"/>
                </a:solidFill>
                <a:latin typeface="Times New Roman" pitchFamily="18" charset="0"/>
                <a:cs typeface="Times New Roman" pitchFamily="18" charset="0"/>
              </a:rPr>
              <a:t>нежељене</a:t>
            </a:r>
            <a:r>
              <a:rPr lang="sr-Cyrl-RS" dirty="0">
                <a:latin typeface="Times New Roman" pitchFamily="18" charset="0"/>
                <a:cs typeface="Times New Roman" pitchFamily="18" charset="0"/>
              </a:rPr>
              <a:t> последице:</a:t>
            </a:r>
          </a:p>
          <a:p>
            <a:pPr algn="just">
              <a:buFont typeface="Wingdings" pitchFamily="2" charset="2"/>
              <a:buChar char="ü"/>
            </a:pPr>
            <a:r>
              <a:rPr lang="sr-Cyrl-RS" dirty="0">
                <a:latin typeface="Times New Roman" pitchFamily="18" charset="0"/>
                <a:cs typeface="Times New Roman" pitchFamily="18" charset="0"/>
              </a:rPr>
              <a:t>У процесу млевења честица долази до развоја </a:t>
            </a:r>
            <a:r>
              <a:rPr lang="sr-Cyrl-RS" dirty="0">
                <a:solidFill>
                  <a:srgbClr val="002060"/>
                </a:solidFill>
                <a:latin typeface="Times New Roman" pitchFamily="18" charset="0"/>
                <a:cs typeface="Times New Roman" pitchFamily="18" charset="0"/>
              </a:rPr>
              <a:t>топлоте</a:t>
            </a:r>
            <a:r>
              <a:rPr lang="sr-Cyrl-RS" dirty="0">
                <a:latin typeface="Times New Roman" pitchFamily="18" charset="0"/>
                <a:cs typeface="Times New Roman" pitchFamily="18" charset="0"/>
              </a:rPr>
              <a:t> услед чега је могућа </a:t>
            </a:r>
            <a:r>
              <a:rPr lang="sr-Cyrl-RS" dirty="0">
                <a:solidFill>
                  <a:srgbClr val="002060"/>
                </a:solidFill>
                <a:latin typeface="Times New Roman" pitchFamily="18" charset="0"/>
                <a:cs typeface="Times New Roman" pitchFamily="18" charset="0"/>
              </a:rPr>
              <a:t>деградација</a:t>
            </a:r>
            <a:r>
              <a:rPr lang="sr-Cyrl-RS" dirty="0">
                <a:latin typeface="Times New Roman" pitchFamily="18" charset="0"/>
                <a:cs typeface="Times New Roman" pitchFamily="18" charset="0"/>
              </a:rPr>
              <a:t> лека. Деградацију олакшава и увећана </a:t>
            </a:r>
            <a:r>
              <a:rPr lang="sr-Cyrl-RS" dirty="0">
                <a:solidFill>
                  <a:srgbClr val="002060"/>
                </a:solidFill>
                <a:latin typeface="Times New Roman" pitchFamily="18" charset="0"/>
                <a:cs typeface="Times New Roman" pitchFamily="18" charset="0"/>
              </a:rPr>
              <a:t>слободна површина </a:t>
            </a:r>
          </a:p>
          <a:p>
            <a:pPr algn="just">
              <a:buFont typeface="Wingdings" pitchFamily="2" charset="2"/>
              <a:buChar char="ü"/>
            </a:pPr>
            <a:r>
              <a:rPr lang="sr-Cyrl-RS" dirty="0">
                <a:solidFill>
                  <a:srgbClr val="002060"/>
                </a:solidFill>
                <a:latin typeface="Times New Roman" pitchFamily="18" charset="0"/>
                <a:cs typeface="Times New Roman" pitchFamily="18" charset="0"/>
              </a:rPr>
              <a:t>Смањењем величине честица </a:t>
            </a:r>
            <a:r>
              <a:rPr lang="sr-Cyrl-RS" dirty="0">
                <a:latin typeface="Times New Roman" pitchFamily="18" charset="0"/>
                <a:cs typeface="Times New Roman" pitchFamily="18" charset="0"/>
              </a:rPr>
              <a:t>могу се јавити проблеми </a:t>
            </a:r>
            <a:r>
              <a:rPr lang="sr-Cyrl-RS" dirty="0">
                <a:solidFill>
                  <a:srgbClr val="002060"/>
                </a:solidFill>
                <a:latin typeface="Times New Roman" pitchFamily="18" charset="0"/>
                <a:cs typeface="Times New Roman" pitchFamily="18" charset="0"/>
              </a:rPr>
              <a:t>статичког наелектрисања што доводи до агломерације честица</a:t>
            </a:r>
          </a:p>
          <a:p>
            <a:pPr algn="just">
              <a:buFont typeface="Wingdings" pitchFamily="2" charset="2"/>
              <a:buChar char="ü"/>
            </a:pPr>
            <a:r>
              <a:rPr lang="sr-Cyrl-RS" dirty="0">
                <a:latin typeface="Times New Roman" pitchFamily="18" charset="0"/>
                <a:cs typeface="Times New Roman" pitchFamily="18" charset="0"/>
              </a:rPr>
              <a:t>Хигроскопне супстанце уситњавањем повећавају своју укупну површину и на тај начин </a:t>
            </a:r>
            <a:r>
              <a:rPr lang="sr-Cyrl-RS" dirty="0">
                <a:solidFill>
                  <a:srgbClr val="002060"/>
                </a:solidFill>
                <a:latin typeface="Times New Roman" pitchFamily="18" charset="0"/>
                <a:cs typeface="Times New Roman" pitchFamily="18" charset="0"/>
              </a:rPr>
              <a:t>убрзавају процес апсорпције воде и повећавају њен обим. </a:t>
            </a:r>
            <a:r>
              <a:rPr lang="sr-Cyrl-RS" dirty="0">
                <a:latin typeface="Times New Roman" pitchFamily="18" charset="0"/>
                <a:cs typeface="Times New Roman" pitchFamily="18" charset="0"/>
              </a:rPr>
              <a:t>Као последица тога долази до убрзане деградације супстанце</a:t>
            </a:r>
          </a:p>
          <a:p>
            <a:pPr algn="just">
              <a:buFont typeface="Wingdings" pitchFamily="2" charset="2"/>
              <a:buChar char="ü"/>
            </a:pP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568952" cy="6264696"/>
          </a:xfrm>
        </p:spPr>
        <p:txBody>
          <a:bodyPr/>
          <a:lstStyle/>
          <a:p>
            <a:pPr algn="just">
              <a:buFont typeface="Wingdings" pitchFamily="2" charset="2"/>
              <a:buChar char="ü"/>
            </a:pPr>
            <a:r>
              <a:rPr lang="sr-Cyrl-RS" dirty="0">
                <a:latin typeface="Times New Roman" pitchFamily="18" charset="0"/>
                <a:cs typeface="Times New Roman" pitchFamily="18" charset="0"/>
              </a:rPr>
              <a:t>При процесу уситњавања могућа је </a:t>
            </a:r>
            <a:r>
              <a:rPr lang="sr-Cyrl-RS" dirty="0">
                <a:solidFill>
                  <a:srgbClr val="002060"/>
                </a:solidFill>
                <a:latin typeface="Times New Roman" pitchFamily="18" charset="0"/>
                <a:cs typeface="Times New Roman" pitchFamily="18" charset="0"/>
              </a:rPr>
              <a:t>измена полиморфног облика</a:t>
            </a:r>
            <a:r>
              <a:rPr lang="sr-Cyrl-RS" dirty="0">
                <a:latin typeface="Times New Roman" pitchFamily="18" charset="0"/>
                <a:cs typeface="Times New Roman" pitchFamily="18" charset="0"/>
              </a:rPr>
              <a:t> при чему настали облик може бити терапијски неактиван, хемијски нестабилан или имати смањену брзину растварања</a:t>
            </a:r>
          </a:p>
          <a:p>
            <a:pPr algn="just">
              <a:buFont typeface="Wingdings" pitchFamily="2" charset="2"/>
              <a:buChar char="ü"/>
            </a:pPr>
            <a:r>
              <a:rPr lang="sr-Cyrl-RS" dirty="0">
                <a:latin typeface="Times New Roman" pitchFamily="18" charset="0"/>
                <a:cs typeface="Times New Roman" pitchFamily="18" charset="0"/>
              </a:rPr>
              <a:t>Код хидрофобних супстанци уситњавањем долази до </a:t>
            </a:r>
            <a:r>
              <a:rPr lang="sr-Cyrl-RS" dirty="0">
                <a:solidFill>
                  <a:srgbClr val="002060"/>
                </a:solidFill>
                <a:latin typeface="Times New Roman" pitchFamily="18" charset="0"/>
                <a:cs typeface="Times New Roman" pitchFamily="18" charset="0"/>
              </a:rPr>
              <a:t>адсорпције</a:t>
            </a:r>
            <a:r>
              <a:rPr lang="sr-Cyrl-RS" dirty="0">
                <a:latin typeface="Times New Roman" pitchFamily="18" charset="0"/>
                <a:cs typeface="Times New Roman" pitchFamily="18" charset="0"/>
              </a:rPr>
              <a:t> ваздуха на површини честица</a:t>
            </a:r>
          </a:p>
          <a:p>
            <a:pPr algn="ctr">
              <a:buNone/>
            </a:pPr>
            <a:r>
              <a:rPr lang="sr-Cyrl-RS" dirty="0">
                <a:solidFill>
                  <a:srgbClr val="002060"/>
                </a:solidFill>
                <a:latin typeface="Times New Roman" pitchFamily="18" charset="0"/>
                <a:cs typeface="Times New Roman" pitchFamily="18" charset="0"/>
              </a:rPr>
              <a:t>Карактеристике материјала и уситњавање</a:t>
            </a:r>
          </a:p>
          <a:p>
            <a:pPr algn="just"/>
            <a:r>
              <a:rPr lang="sr-Cyrl-RS" dirty="0">
                <a:latin typeface="Times New Roman" pitchFamily="18" charset="0"/>
                <a:cs typeface="Times New Roman" pitchFamily="18" charset="0"/>
              </a:rPr>
              <a:t>Процес уситњавања започиње када се отворе већ постојеће мале </a:t>
            </a:r>
            <a:r>
              <a:rPr lang="sr-Cyrl-RS" dirty="0">
                <a:solidFill>
                  <a:srgbClr val="002060"/>
                </a:solidFill>
                <a:latin typeface="Times New Roman" pitchFamily="18" charset="0"/>
                <a:cs typeface="Times New Roman" pitchFamily="18" charset="0"/>
              </a:rPr>
              <a:t>напрслине на честици</a:t>
            </a:r>
            <a:r>
              <a:rPr lang="sr-Cyrl-RS" dirty="0">
                <a:latin typeface="Times New Roman" pitchFamily="18" charset="0"/>
                <a:cs typeface="Times New Roman" pitchFamily="18" charset="0"/>
              </a:rPr>
              <a:t>. На крупнијим честицама овакве напрслине постоје па је њихово уситавање лакше и захтева мање енергије него уситњавање мањих честица </a:t>
            </a:r>
          </a:p>
          <a:p>
            <a:pPr algn="just">
              <a:buNone/>
            </a:pPr>
            <a:endParaRPr lang="sr-Cyrl-RS" dirty="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rot="10800000">
            <a:off x="467544" y="476672"/>
            <a:ext cx="8280920" cy="4822282"/>
          </a:xfrm>
          <a:prstGeom prst="rect">
            <a:avLst/>
          </a:prstGeom>
          <a:ln>
            <a:headEnd/>
            <a:tailEnd/>
          </a:ln>
        </p:spPr>
        <p:style>
          <a:lnRef idx="1">
            <a:schemeClr val="accent5"/>
          </a:lnRef>
          <a:fillRef idx="2">
            <a:schemeClr val="accent5"/>
          </a:fillRef>
          <a:effectRef idx="1">
            <a:schemeClr val="accent5"/>
          </a:effectRef>
          <a:fontRef idx="minor">
            <a:schemeClr val="dk1"/>
          </a:fontRef>
        </p:style>
      </p:pic>
      <p:sp>
        <p:nvSpPr>
          <p:cNvPr id="5" name="TextBox 4"/>
          <p:cNvSpPr txBox="1"/>
          <p:nvPr/>
        </p:nvSpPr>
        <p:spPr>
          <a:xfrm>
            <a:off x="467544" y="5445224"/>
            <a:ext cx="8280920" cy="923330"/>
          </a:xfrm>
          <a:prstGeom prst="rect">
            <a:avLst/>
          </a:prstGeom>
          <a:noFill/>
        </p:spPr>
        <p:txBody>
          <a:bodyPr wrap="square" rtlCol="0">
            <a:spAutoFit/>
          </a:bodyPr>
          <a:lstStyle/>
          <a:p>
            <a:pPr algn="just"/>
            <a:r>
              <a:rPr lang="sr-Cyrl-RS" dirty="0">
                <a:latin typeface="Times New Roman" pitchFamily="18" charset="0"/>
                <a:cs typeface="Times New Roman" pitchFamily="18" charset="0"/>
              </a:rPr>
              <a:t>Уситњавање честица: 1. зарези на неуситњеној честици</a:t>
            </a:r>
          </a:p>
          <a:p>
            <a:pPr algn="just"/>
            <a:r>
              <a:rPr lang="sr-Cyrl-RS" dirty="0">
                <a:latin typeface="Times New Roman" pitchFamily="18" charset="0"/>
                <a:cs typeface="Times New Roman" pitchFamily="18" charset="0"/>
              </a:rPr>
              <a:t>2. Стварање пукотина. 3. честица уситњена на мање комадиће</a:t>
            </a:r>
          </a:p>
          <a:p>
            <a:pPr algn="just"/>
            <a:r>
              <a:rPr lang="sr-Cyrl-RS" dirty="0">
                <a:latin typeface="Times New Roman" pitchFamily="18" charset="0"/>
                <a:cs typeface="Times New Roman" pitchFamily="18" charset="0"/>
              </a:rPr>
              <a:t>4. Мање честице добијене трењем неуситњене честице</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496944" cy="6264696"/>
          </a:xfrm>
        </p:spPr>
        <p:txBody>
          <a:bodyPr>
            <a:normAutofit lnSpcReduction="10000"/>
          </a:bodyPr>
          <a:lstStyle/>
          <a:p>
            <a:pPr algn="just"/>
            <a:r>
              <a:rPr lang="sr-Cyrl-RS" dirty="0">
                <a:latin typeface="Times New Roman" pitchFamily="18" charset="0"/>
                <a:cs typeface="Times New Roman" pitchFamily="18" charset="0"/>
              </a:rPr>
              <a:t>Ако је сила која се примењује у овом процесу (удар, трење, сечење или притисак) мања од границе еластичности материјала доћи ће до његовог реверзибилног деформисања. </a:t>
            </a:r>
          </a:p>
          <a:p>
            <a:pPr algn="just"/>
            <a:r>
              <a:rPr lang="sr-Cyrl-RS" dirty="0">
                <a:latin typeface="Times New Roman" pitchFamily="18" charset="0"/>
                <a:cs typeface="Times New Roman" pitchFamily="18" charset="0"/>
              </a:rPr>
              <a:t>Након престанка деловања силе честица се враћа у своје првобитно стање а употребљена енергија се ослобађа као </a:t>
            </a:r>
            <a:r>
              <a:rPr lang="sr-Cyrl-RS" dirty="0">
                <a:solidFill>
                  <a:srgbClr val="002060"/>
                </a:solidFill>
                <a:latin typeface="Times New Roman" pitchFamily="18" charset="0"/>
                <a:cs typeface="Times New Roman" pitchFamily="18" charset="0"/>
              </a:rPr>
              <a:t>топлота</a:t>
            </a:r>
          </a:p>
          <a:p>
            <a:pPr algn="just"/>
            <a:r>
              <a:rPr lang="sr-Cyrl-RS" dirty="0">
                <a:latin typeface="Times New Roman" pitchFamily="18" charset="0"/>
                <a:cs typeface="Times New Roman" pitchFamily="18" charset="0"/>
              </a:rPr>
              <a:t>Сила која је јача од еластичности материјала ломи га. Кристалне супстанце се ломе дуж равни кристала а аморфне на бази случајности</a:t>
            </a:r>
          </a:p>
          <a:p>
            <a:pPr algn="just"/>
            <a:r>
              <a:rPr lang="sr-Cyrl-RS" dirty="0">
                <a:latin typeface="Times New Roman" pitchFamily="18" charset="0"/>
                <a:cs typeface="Times New Roman" pitchFamily="18" charset="0"/>
              </a:rPr>
              <a:t>На процес мелвења и избор млина утичу </a:t>
            </a:r>
            <a:r>
              <a:rPr lang="sr-Cyrl-RS" dirty="0">
                <a:solidFill>
                  <a:srgbClr val="002060"/>
                </a:solidFill>
                <a:latin typeface="Times New Roman" pitchFamily="18" charset="0"/>
                <a:cs typeface="Times New Roman" pitchFamily="18" charset="0"/>
              </a:rPr>
              <a:t>отпорност материјала </a:t>
            </a:r>
            <a:r>
              <a:rPr lang="sr-Cyrl-RS" dirty="0">
                <a:latin typeface="Times New Roman" pitchFamily="18" charset="0"/>
                <a:cs typeface="Times New Roman" pitchFamily="18" charset="0"/>
              </a:rPr>
              <a:t>који се уситњава и жељене особине крајњег производа</a:t>
            </a:r>
          </a:p>
          <a:p>
            <a:pPr algn="just"/>
            <a:r>
              <a:rPr lang="sr-Cyrl-RS" dirty="0">
                <a:latin typeface="Times New Roman" pitchFamily="18" charset="0"/>
                <a:cs typeface="Times New Roman" pitchFamily="18" charset="0"/>
              </a:rPr>
              <a:t>Отпорност коју тело пружа деловању спољних сила је </a:t>
            </a:r>
            <a:r>
              <a:rPr lang="sr-Cyrl-RS" dirty="0">
                <a:solidFill>
                  <a:srgbClr val="002060"/>
                </a:solidFill>
                <a:latin typeface="Times New Roman" pitchFamily="18" charset="0"/>
                <a:cs typeface="Times New Roman" pitchFamily="18" charset="0"/>
              </a:rPr>
              <a:t>тврдоћа</a:t>
            </a:r>
            <a:endParaRPr lang="en-US" dirty="0">
              <a:solidFill>
                <a:srgbClr val="00206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568952" cy="6336704"/>
          </a:xfrm>
        </p:spPr>
        <p:txBody>
          <a:bodyPr/>
          <a:lstStyle/>
          <a:p>
            <a:pPr algn="just"/>
            <a:r>
              <a:rPr lang="sr-Cyrl-RS" dirty="0">
                <a:latin typeface="Times New Roman" pitchFamily="18" charset="0"/>
                <a:cs typeface="Times New Roman" pitchFamily="18" charset="0"/>
              </a:rPr>
              <a:t>Фармацеутске сировине се означавају као </a:t>
            </a:r>
            <a:r>
              <a:rPr lang="sr-Cyrl-RS" dirty="0">
                <a:solidFill>
                  <a:srgbClr val="002060"/>
                </a:solidFill>
                <a:latin typeface="Times New Roman" pitchFamily="18" charset="0"/>
                <a:cs typeface="Times New Roman" pitchFamily="18" charset="0"/>
              </a:rPr>
              <a:t>тврде умерено тврде и меке</a:t>
            </a:r>
          </a:p>
          <a:p>
            <a:pPr algn="just"/>
            <a:r>
              <a:rPr lang="sr-Cyrl-RS" dirty="0">
                <a:latin typeface="Times New Roman" pitchFamily="18" charset="0"/>
                <a:cs typeface="Times New Roman" pitchFamily="18" charset="0"/>
              </a:rPr>
              <a:t>Нпр. тврде материје попут јода су и абразивне па утичу на хабање млина</a:t>
            </a:r>
          </a:p>
          <a:p>
            <a:pPr algn="just"/>
            <a:r>
              <a:rPr lang="sr-Cyrl-RS" dirty="0">
                <a:latin typeface="Times New Roman" pitchFamily="18" charset="0"/>
                <a:cs typeface="Times New Roman" pitchFamily="18" charset="0"/>
              </a:rPr>
              <a:t>Чврстоћа материје се може описати њеним местом на </a:t>
            </a:r>
            <a:r>
              <a:rPr lang="en-US" dirty="0" err="1">
                <a:solidFill>
                  <a:srgbClr val="002060"/>
                </a:solidFill>
                <a:latin typeface="Times New Roman" pitchFamily="18" charset="0"/>
                <a:cs typeface="Times New Roman" pitchFamily="18" charset="0"/>
              </a:rPr>
              <a:t>Mohs</a:t>
            </a:r>
            <a:r>
              <a:rPr lang="en-US" dirty="0">
                <a:latin typeface="Times New Roman" pitchFamily="18" charset="0"/>
                <a:cs typeface="Times New Roman" pitchFamily="18" charset="0"/>
              </a:rPr>
              <a:t> – </a:t>
            </a:r>
            <a:r>
              <a:rPr lang="sr-Cyrl-RS" dirty="0">
                <a:latin typeface="Times New Roman" pitchFamily="18" charset="0"/>
                <a:cs typeface="Times New Roman" pitchFamily="18" charset="0"/>
              </a:rPr>
              <a:t>овој скали. </a:t>
            </a:r>
            <a:r>
              <a:rPr lang="en-US" dirty="0" err="1">
                <a:latin typeface="Times New Roman" pitchFamily="18" charset="0"/>
                <a:cs typeface="Times New Roman" pitchFamily="18" charset="0"/>
              </a:rPr>
              <a:t>Mohs</a:t>
            </a:r>
            <a:r>
              <a:rPr lang="en-US" dirty="0">
                <a:latin typeface="Times New Roman" pitchFamily="18" charset="0"/>
                <a:cs typeface="Times New Roman" pitchFamily="18" charset="0"/>
              </a:rPr>
              <a:t> – </a:t>
            </a:r>
            <a:r>
              <a:rPr lang="sr-Cyrl-RS" dirty="0">
                <a:latin typeface="Times New Roman" pitchFamily="18" charset="0"/>
                <a:cs typeface="Times New Roman" pitchFamily="18" charset="0"/>
              </a:rPr>
              <a:t>ова скала је табела материјала на чијем врху је </a:t>
            </a:r>
            <a:r>
              <a:rPr lang="sr-Cyrl-RS" dirty="0">
                <a:solidFill>
                  <a:srgbClr val="002060"/>
                </a:solidFill>
                <a:latin typeface="Times New Roman" pitchFamily="18" charset="0"/>
                <a:cs typeface="Times New Roman" pitchFamily="18" charset="0"/>
              </a:rPr>
              <a:t>дијамант</a:t>
            </a:r>
            <a:r>
              <a:rPr lang="sr-Cyrl-RS" dirty="0">
                <a:latin typeface="Times New Roman" pitchFamily="18" charset="0"/>
                <a:cs typeface="Times New Roman" pitchFamily="18" charset="0"/>
              </a:rPr>
              <a:t> са чврстоћом већом од 7 и чија је површина толико чврста да може пресећи све материјале. На дну табеле је </a:t>
            </a:r>
            <a:r>
              <a:rPr lang="sr-Cyrl-RS" dirty="0">
                <a:solidFill>
                  <a:srgbClr val="002060"/>
                </a:solidFill>
                <a:latin typeface="Times New Roman" pitchFamily="18" charset="0"/>
                <a:cs typeface="Times New Roman" pitchFamily="18" charset="0"/>
              </a:rPr>
              <a:t>талк</a:t>
            </a:r>
            <a:r>
              <a:rPr lang="sr-Cyrl-RS" dirty="0">
                <a:latin typeface="Times New Roman" pitchFamily="18" charset="0"/>
                <a:cs typeface="Times New Roman" pitchFamily="18" charset="0"/>
              </a:rPr>
              <a:t> са чврстоћом испод 3 и он се може пресећи било којим материјалом који се налази изнад њега на скали</a:t>
            </a:r>
          </a:p>
          <a:p>
            <a:pPr algn="just"/>
            <a:r>
              <a:rPr lang="sr-Cyrl-RS" dirty="0">
                <a:latin typeface="Times New Roman" pitchFamily="18" charset="0"/>
                <a:cs typeface="Times New Roman" pitchFamily="18" charset="0"/>
              </a:rPr>
              <a:t>Чвршћи материјали су обично тежи за уситњавање и могу да доведу до хабања млина</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192688"/>
          </a:xfrm>
        </p:spPr>
        <p:txBody>
          <a:bodyPr>
            <a:normAutofit lnSpcReduction="10000"/>
          </a:bodyPr>
          <a:lstStyle/>
          <a:p>
            <a:pPr algn="just"/>
            <a:r>
              <a:rPr lang="sr-Cyrl-RS" dirty="0">
                <a:latin typeface="Times New Roman" pitchFamily="18" charset="0"/>
                <a:cs typeface="Times New Roman" pitchFamily="18" charset="0"/>
              </a:rPr>
              <a:t>Материјали који у себи имају велики удео </a:t>
            </a:r>
            <a:r>
              <a:rPr lang="sr-Cyrl-RS" dirty="0">
                <a:solidFill>
                  <a:srgbClr val="002060"/>
                </a:solidFill>
                <a:latin typeface="Times New Roman" pitchFamily="18" charset="0"/>
                <a:cs typeface="Times New Roman" pitchFamily="18" charset="0"/>
              </a:rPr>
              <a:t>еластичних компоненти </a:t>
            </a:r>
            <a:r>
              <a:rPr lang="sr-Cyrl-RS" dirty="0">
                <a:latin typeface="Times New Roman" pitchFamily="18" charset="0"/>
                <a:cs typeface="Times New Roman" pitchFamily="18" charset="0"/>
              </a:rPr>
              <a:t>(гума) су мекани али су тешки за уситњавање</a:t>
            </a:r>
          </a:p>
          <a:p>
            <a:pPr algn="just"/>
            <a:r>
              <a:rPr lang="sr-Cyrl-RS" dirty="0">
                <a:latin typeface="Times New Roman" pitchFamily="18" charset="0"/>
                <a:cs typeface="Times New Roman" pitchFamily="18" charset="0"/>
              </a:rPr>
              <a:t>Гуме и воскови  (стеаринска киселина) апсорбују велику количину енергије кроз еластичне и пластичне деформације без појаве пукотина.</a:t>
            </a:r>
          </a:p>
          <a:p>
            <a:pPr algn="just"/>
            <a:r>
              <a:rPr lang="sr-Cyrl-RS" dirty="0">
                <a:latin typeface="Times New Roman" pitchFamily="18" charset="0"/>
                <a:cs typeface="Times New Roman" pitchFamily="18" charset="0"/>
              </a:rPr>
              <a:t>Овакве полимерне материјале је лакше уситњавати на </a:t>
            </a:r>
            <a:r>
              <a:rPr lang="sr-Cyrl-RS" dirty="0">
                <a:solidFill>
                  <a:srgbClr val="002060"/>
                </a:solidFill>
                <a:latin typeface="Times New Roman" pitchFamily="18" charset="0"/>
                <a:cs typeface="Times New Roman" pitchFamily="18" charset="0"/>
              </a:rPr>
              <a:t>нижим температурама </a:t>
            </a:r>
            <a:r>
              <a:rPr lang="sr-Cyrl-RS" dirty="0">
                <a:latin typeface="Times New Roman" pitchFamily="18" charset="0"/>
                <a:cs typeface="Times New Roman" pitchFamily="18" charset="0"/>
              </a:rPr>
              <a:t>а не на собној или повишеној</a:t>
            </a:r>
          </a:p>
          <a:p>
            <a:pPr algn="just"/>
            <a:r>
              <a:rPr lang="sr-Cyrl-RS" dirty="0">
                <a:latin typeface="Times New Roman" pitchFamily="18" charset="0"/>
                <a:cs typeface="Times New Roman" pitchFamily="18" charset="0"/>
              </a:rPr>
              <a:t>Уређаји за млевење прашкова се састоје из дела којим се врши пуњење (</a:t>
            </a:r>
            <a:r>
              <a:rPr lang="sr-Cyrl-RS" dirty="0">
                <a:solidFill>
                  <a:srgbClr val="002060"/>
                </a:solidFill>
                <a:latin typeface="Times New Roman" pitchFamily="18" charset="0"/>
                <a:cs typeface="Times New Roman" pitchFamily="18" charset="0"/>
              </a:rPr>
              <a:t>хранилица</a:t>
            </a:r>
            <a:r>
              <a:rPr lang="sr-Cyrl-RS" dirty="0">
                <a:latin typeface="Times New Roman" pitchFamily="18" charset="0"/>
                <a:cs typeface="Times New Roman" pitchFamily="18" charset="0"/>
              </a:rPr>
              <a:t>), млевење (</a:t>
            </a:r>
            <a:r>
              <a:rPr lang="sr-Cyrl-RS" dirty="0">
                <a:solidFill>
                  <a:srgbClr val="002060"/>
                </a:solidFill>
                <a:latin typeface="Times New Roman" pitchFamily="18" charset="0"/>
                <a:cs typeface="Times New Roman" pitchFamily="18" charset="0"/>
              </a:rPr>
              <a:t>комора са ротором</a:t>
            </a:r>
            <a:r>
              <a:rPr lang="sr-Cyrl-RS" dirty="0">
                <a:latin typeface="Times New Roman" pitchFamily="18" charset="0"/>
                <a:cs typeface="Times New Roman" pitchFamily="18" charset="0"/>
              </a:rPr>
              <a:t>) и дела за хватање уситњеног материјала (</a:t>
            </a:r>
            <a:r>
              <a:rPr lang="sr-Cyrl-RS" dirty="0">
                <a:solidFill>
                  <a:srgbClr val="002060"/>
                </a:solidFill>
                <a:latin typeface="Times New Roman" pitchFamily="18" charset="0"/>
                <a:cs typeface="Times New Roman" pitchFamily="18" charset="0"/>
              </a:rPr>
              <a:t>пријемник</a:t>
            </a:r>
            <a:r>
              <a:rPr lang="sr-Cyrl-RS" dirty="0">
                <a:latin typeface="Times New Roman" pitchFamily="18" charset="0"/>
                <a:cs typeface="Times New Roman" pitchFamily="18" charset="0"/>
              </a:rPr>
              <a:t>)</a:t>
            </a:r>
          </a:p>
          <a:p>
            <a:pPr algn="just"/>
            <a:r>
              <a:rPr lang="sr-Cyrl-RS" dirty="0">
                <a:latin typeface="Times New Roman" pitchFamily="18" charset="0"/>
                <a:cs typeface="Times New Roman" pitchFamily="18" charset="0"/>
              </a:rPr>
              <a:t>Савремене машине садрже и </a:t>
            </a:r>
            <a:r>
              <a:rPr lang="sr-Cyrl-RS" dirty="0">
                <a:solidFill>
                  <a:srgbClr val="002060"/>
                </a:solidFill>
                <a:latin typeface="Times New Roman" pitchFamily="18" charset="0"/>
                <a:cs typeface="Times New Roman" pitchFamily="18" charset="0"/>
              </a:rPr>
              <a:t>класификаторе честица</a:t>
            </a:r>
          </a:p>
          <a:p>
            <a:pPr algn="just"/>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3F280205-F809-4E80-8EC8-4DECA07DDCD2}" type="slidenum">
              <a:rPr lang="en-US" smtClean="0"/>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2522</TotalTime>
  <Words>2387</Words>
  <Application>Microsoft Office PowerPoint</Application>
  <PresentationFormat>On-screen Show (4:3)</PresentationFormat>
  <Paragraphs>215</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Aspect</vt:lpstr>
      <vt:lpstr>Индустријска фармација са козметологијом  Предавање 3 Фармацеутско технолошке операције у фармацеутској индустрији (уситњавање и просејавање)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Maca</dc:creator>
  <cp:lastModifiedBy>Korisnik</cp:lastModifiedBy>
  <cp:revision>124</cp:revision>
  <dcterms:created xsi:type="dcterms:W3CDTF">2018-08-29T11:33:11Z</dcterms:created>
  <dcterms:modified xsi:type="dcterms:W3CDTF">2020-10-08T16:00:05Z</dcterms:modified>
</cp:coreProperties>
</file>